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B11ED-11BD-4A79-88B8-625983F7F58A}" type="datetimeFigureOut">
              <a:rPr lang="en-CA" smtClean="0"/>
              <a:t>2022-11-22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B9183EB4-7D19-4DB4-A4BA-F5FB9560D5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4941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B11ED-11BD-4A79-88B8-625983F7F58A}" type="datetimeFigureOut">
              <a:rPr lang="en-CA" smtClean="0"/>
              <a:t>2022-11-22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83EB4-7D19-4DB4-A4BA-F5FB9560D5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1189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B11ED-11BD-4A79-88B8-625983F7F58A}" type="datetimeFigureOut">
              <a:rPr lang="en-CA" smtClean="0"/>
              <a:t>2022-11-22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83EB4-7D19-4DB4-A4BA-F5FB9560D5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7977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B11ED-11BD-4A79-88B8-625983F7F58A}" type="datetimeFigureOut">
              <a:rPr lang="en-CA" smtClean="0"/>
              <a:t>2022-11-22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83EB4-7D19-4DB4-A4BA-F5FB9560D5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2442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E49B11ED-11BD-4A79-88B8-625983F7F58A}" type="datetimeFigureOut">
              <a:rPr lang="en-CA" smtClean="0"/>
              <a:t>2022-11-22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CA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B9183EB4-7D19-4DB4-A4BA-F5FB9560D5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9005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B11ED-11BD-4A79-88B8-625983F7F58A}" type="datetimeFigureOut">
              <a:rPr lang="en-CA" smtClean="0"/>
              <a:t>2022-11-22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83EB4-7D19-4DB4-A4BA-F5FB9560D5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3367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B11ED-11BD-4A79-88B8-625983F7F58A}" type="datetimeFigureOut">
              <a:rPr lang="en-CA" smtClean="0"/>
              <a:t>2022-11-22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83EB4-7D19-4DB4-A4BA-F5FB9560D5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6051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B11ED-11BD-4A79-88B8-625983F7F58A}" type="datetimeFigureOut">
              <a:rPr lang="en-CA" smtClean="0"/>
              <a:t>2022-11-22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83EB4-7D19-4DB4-A4BA-F5FB9560D5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7219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B11ED-11BD-4A79-88B8-625983F7F58A}" type="datetimeFigureOut">
              <a:rPr lang="en-CA" smtClean="0"/>
              <a:t>2022-11-22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83EB4-7D19-4DB4-A4BA-F5FB9560D5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0139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B11ED-11BD-4A79-88B8-625983F7F58A}" type="datetimeFigureOut">
              <a:rPr lang="en-CA" smtClean="0"/>
              <a:t>2022-11-22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83EB4-7D19-4DB4-A4BA-F5FB9560D5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696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B11ED-11BD-4A79-88B8-625983F7F58A}" type="datetimeFigureOut">
              <a:rPr lang="en-CA" smtClean="0"/>
              <a:t>2022-11-22</a:t>
            </a:fld>
            <a:endParaRPr lang="en-CA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83EB4-7D19-4DB4-A4BA-F5FB9560D5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9785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E49B11ED-11BD-4A79-88B8-625983F7F58A}" type="datetimeFigureOut">
              <a:rPr lang="en-CA" smtClean="0"/>
              <a:t>2022-11-22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B9183EB4-7D19-4DB4-A4BA-F5FB9560D5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7411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9.emf"/><Relationship Id="rId7" Type="http://schemas.openxmlformats.org/officeDocument/2006/relationships/image" Target="../media/image1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emf"/><Relationship Id="rId18" Type="http://schemas.openxmlformats.org/officeDocument/2006/relationships/oleObject" Target="../embeddings/oleObject13.bin"/><Relationship Id="rId26" Type="http://schemas.openxmlformats.org/officeDocument/2006/relationships/oleObject" Target="../embeddings/oleObject17.bin"/><Relationship Id="rId3" Type="http://schemas.openxmlformats.org/officeDocument/2006/relationships/image" Target="../media/image13.emf"/><Relationship Id="rId21" Type="http://schemas.openxmlformats.org/officeDocument/2006/relationships/image" Target="../media/image21.emf"/><Relationship Id="rId34" Type="http://schemas.openxmlformats.org/officeDocument/2006/relationships/oleObject" Target="../embeddings/oleObject21.bin"/><Relationship Id="rId7" Type="http://schemas.openxmlformats.org/officeDocument/2006/relationships/image" Target="../media/image14.emf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19.emf"/><Relationship Id="rId25" Type="http://schemas.openxmlformats.org/officeDocument/2006/relationships/image" Target="../media/image23.emf"/><Relationship Id="rId33" Type="http://schemas.openxmlformats.org/officeDocument/2006/relationships/image" Target="../media/image27.emf"/><Relationship Id="rId2" Type="http://schemas.openxmlformats.org/officeDocument/2006/relationships/oleObject" Target="../embeddings/oleObject5.bin"/><Relationship Id="rId16" Type="http://schemas.openxmlformats.org/officeDocument/2006/relationships/oleObject" Target="../embeddings/oleObject12.bin"/><Relationship Id="rId20" Type="http://schemas.openxmlformats.org/officeDocument/2006/relationships/oleObject" Target="../embeddings/oleObject14.bin"/><Relationship Id="rId29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6.emf"/><Relationship Id="rId24" Type="http://schemas.openxmlformats.org/officeDocument/2006/relationships/oleObject" Target="../embeddings/oleObject16.bin"/><Relationship Id="rId32" Type="http://schemas.openxmlformats.org/officeDocument/2006/relationships/oleObject" Target="../embeddings/oleObject20.bin"/><Relationship Id="rId5" Type="http://schemas.openxmlformats.org/officeDocument/2006/relationships/image" Target="../media/image12.emf"/><Relationship Id="rId15" Type="http://schemas.openxmlformats.org/officeDocument/2006/relationships/image" Target="../media/image18.emf"/><Relationship Id="rId23" Type="http://schemas.openxmlformats.org/officeDocument/2006/relationships/image" Target="../media/image22.emf"/><Relationship Id="rId28" Type="http://schemas.openxmlformats.org/officeDocument/2006/relationships/oleObject" Target="../embeddings/oleObject18.bin"/><Relationship Id="rId10" Type="http://schemas.openxmlformats.org/officeDocument/2006/relationships/oleObject" Target="../embeddings/oleObject9.bin"/><Relationship Id="rId19" Type="http://schemas.openxmlformats.org/officeDocument/2006/relationships/image" Target="../media/image20.emf"/><Relationship Id="rId31" Type="http://schemas.openxmlformats.org/officeDocument/2006/relationships/image" Target="../media/image26.e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5.emf"/><Relationship Id="rId14" Type="http://schemas.openxmlformats.org/officeDocument/2006/relationships/oleObject" Target="../embeddings/oleObject11.bin"/><Relationship Id="rId22" Type="http://schemas.openxmlformats.org/officeDocument/2006/relationships/oleObject" Target="../embeddings/oleObject15.bin"/><Relationship Id="rId27" Type="http://schemas.openxmlformats.org/officeDocument/2006/relationships/image" Target="../media/image24.emf"/><Relationship Id="rId30" Type="http://schemas.openxmlformats.org/officeDocument/2006/relationships/oleObject" Target="../embeddings/oleObject19.bin"/><Relationship Id="rId35" Type="http://schemas.openxmlformats.org/officeDocument/2006/relationships/image" Target="../media/image28.emf"/><Relationship Id="rId8" Type="http://schemas.openxmlformats.org/officeDocument/2006/relationships/oleObject" Target="../embeddings/oleObject8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31.emf"/><Relationship Id="rId18" Type="http://schemas.openxmlformats.org/officeDocument/2006/relationships/oleObject" Target="../embeddings/oleObject30.bin"/><Relationship Id="rId3" Type="http://schemas.openxmlformats.org/officeDocument/2006/relationships/image" Target="../media/image27.emf"/><Relationship Id="rId21" Type="http://schemas.openxmlformats.org/officeDocument/2006/relationships/image" Target="../media/image35.emf"/><Relationship Id="rId7" Type="http://schemas.openxmlformats.org/officeDocument/2006/relationships/image" Target="../media/image25.emf"/><Relationship Id="rId12" Type="http://schemas.openxmlformats.org/officeDocument/2006/relationships/oleObject" Target="../embeddings/oleObject27.bin"/><Relationship Id="rId17" Type="http://schemas.openxmlformats.org/officeDocument/2006/relationships/image" Target="../media/image33.emf"/><Relationship Id="rId2" Type="http://schemas.openxmlformats.org/officeDocument/2006/relationships/oleObject" Target="../embeddings/oleObject22.bin"/><Relationship Id="rId16" Type="http://schemas.openxmlformats.org/officeDocument/2006/relationships/oleObject" Target="../embeddings/oleObject29.bin"/><Relationship Id="rId20" Type="http://schemas.openxmlformats.org/officeDocument/2006/relationships/oleObject" Target="../embeddings/oleObject3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30.emf"/><Relationship Id="rId24" Type="http://schemas.openxmlformats.org/officeDocument/2006/relationships/oleObject" Target="../embeddings/oleObject33.bin"/><Relationship Id="rId5" Type="http://schemas.openxmlformats.org/officeDocument/2006/relationships/image" Target="../media/image13.emf"/><Relationship Id="rId15" Type="http://schemas.openxmlformats.org/officeDocument/2006/relationships/image" Target="../media/image32.emf"/><Relationship Id="rId23" Type="http://schemas.openxmlformats.org/officeDocument/2006/relationships/image" Target="../media/image36.emf"/><Relationship Id="rId10" Type="http://schemas.openxmlformats.org/officeDocument/2006/relationships/oleObject" Target="../embeddings/oleObject26.bin"/><Relationship Id="rId19" Type="http://schemas.openxmlformats.org/officeDocument/2006/relationships/image" Target="../media/image34.e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29.emf"/><Relationship Id="rId14" Type="http://schemas.openxmlformats.org/officeDocument/2006/relationships/oleObject" Target="../embeddings/oleObject28.bin"/><Relationship Id="rId22" Type="http://schemas.openxmlformats.org/officeDocument/2006/relationships/oleObject" Target="../embeddings/oleObject3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ubs.acs.org/doi/pdf/10.1021/acs.joc.1c00929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52EA74-106B-159B-ECB6-6FEBBC81E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694" y="1360493"/>
            <a:ext cx="6095695" cy="3067128"/>
          </a:xfrm>
        </p:spPr>
        <p:txBody>
          <a:bodyPr anchor="b">
            <a:normAutofit fontScale="90000"/>
          </a:bodyPr>
          <a:lstStyle/>
          <a:p>
            <a:r>
              <a:rPr lang="en-US" sz="7200" dirty="0">
                <a:solidFill>
                  <a:srgbClr val="FFFF00"/>
                </a:solidFill>
              </a:rPr>
              <a:t>Addition/ </a:t>
            </a:r>
            <a:r>
              <a:rPr lang="en-US" sz="7200" dirty="0">
                <a:solidFill>
                  <a:srgbClr val="92D050"/>
                </a:solidFill>
              </a:rPr>
              <a:t>Elimination</a:t>
            </a:r>
            <a:r>
              <a:rPr lang="en-US" sz="7200" dirty="0">
                <a:solidFill>
                  <a:srgbClr val="FFFF00"/>
                </a:solidFill>
              </a:rPr>
              <a:t> </a:t>
            </a:r>
            <a:r>
              <a:rPr lang="en-US" sz="7200" dirty="0">
                <a:solidFill>
                  <a:srgbClr val="00FFFF"/>
                </a:solidFill>
              </a:rPr>
              <a:t>Chemiluminescence</a:t>
            </a:r>
            <a:endParaRPr lang="en-CA" sz="7200" dirty="0">
              <a:solidFill>
                <a:srgbClr val="00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DE43FD-1DEA-8CD6-21D5-DC1AD28E92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56100" y="4687316"/>
            <a:ext cx="4972512" cy="15170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3399"/>
                </a:solidFill>
              </a:rPr>
              <a:t>Mason Swanton</a:t>
            </a:r>
            <a:endParaRPr lang="en-CA" dirty="0">
              <a:solidFill>
                <a:srgbClr val="FF3399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DE7A39-08F6-E045-714B-D3FADB5271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116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060CE1A-A2ED-43AC-857D-05822177F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2598"/>
            <a:ext cx="6095695" cy="6857997"/>
          </a:xfrm>
          <a:custGeom>
            <a:avLst/>
            <a:gdLst>
              <a:gd name="connsiteX0" fmla="*/ 3435036 w 6095695"/>
              <a:gd name="connsiteY0" fmla="*/ 0 h 6857997"/>
              <a:gd name="connsiteX1" fmla="*/ 4198562 w 6095695"/>
              <a:gd name="connsiteY1" fmla="*/ 0 h 6857997"/>
              <a:gd name="connsiteX2" fmla="*/ 4365987 w 6095695"/>
              <a:gd name="connsiteY2" fmla="*/ 128761 h 6857997"/>
              <a:gd name="connsiteX3" fmla="*/ 6095695 w 6095695"/>
              <a:gd name="connsiteY3" fmla="*/ 3718209 h 6857997"/>
              <a:gd name="connsiteX4" fmla="*/ 4860911 w 6095695"/>
              <a:gd name="connsiteY4" fmla="*/ 6845880 h 6857997"/>
              <a:gd name="connsiteX5" fmla="*/ 4849107 w 6095695"/>
              <a:gd name="connsiteY5" fmla="*/ 6857997 h 6857997"/>
              <a:gd name="connsiteX6" fmla="*/ 4253869 w 6095695"/>
              <a:gd name="connsiteY6" fmla="*/ 6857997 h 6857997"/>
              <a:gd name="connsiteX7" fmla="*/ 4409441 w 6095695"/>
              <a:gd name="connsiteY7" fmla="*/ 6719623 h 6857997"/>
              <a:gd name="connsiteX8" fmla="*/ 5679794 w 6095695"/>
              <a:gd name="connsiteY8" fmla="*/ 3718209 h 6857997"/>
              <a:gd name="connsiteX9" fmla="*/ 3591563 w 6095695"/>
              <a:gd name="connsiteY9" fmla="*/ 88079 h 6857997"/>
              <a:gd name="connsiteX10" fmla="*/ 0 w 6095695"/>
              <a:gd name="connsiteY10" fmla="*/ 0 h 6857997"/>
              <a:gd name="connsiteX11" fmla="*/ 3177466 w 6095695"/>
              <a:gd name="connsiteY11" fmla="*/ 0 h 6857997"/>
              <a:gd name="connsiteX12" fmla="*/ 3353291 w 6095695"/>
              <a:gd name="connsiteY12" fmla="*/ 88129 h 6857997"/>
              <a:gd name="connsiteX13" fmla="*/ 5560965 w 6095695"/>
              <a:gd name="connsiteY13" fmla="*/ 3718209 h 6857997"/>
              <a:gd name="connsiteX14" fmla="*/ 4325417 w 6095695"/>
              <a:gd name="connsiteY14" fmla="*/ 6637392 h 6857997"/>
              <a:gd name="connsiteX15" fmla="*/ 4077394 w 6095695"/>
              <a:gd name="connsiteY15" fmla="*/ 6857997 h 6857997"/>
              <a:gd name="connsiteX16" fmla="*/ 0 w 6095695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33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3AA97-AC3A-1099-FF14-DEE527FF2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9472" y="609600"/>
            <a:ext cx="5844759" cy="970450"/>
          </a:xfrm>
        </p:spPr>
        <p:txBody>
          <a:bodyPr>
            <a:normAutofit/>
          </a:bodyPr>
          <a:lstStyle/>
          <a:p>
            <a:r>
              <a:rPr lang="en-US"/>
              <a:t>Background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60191-4D91-87C2-1107-0F720AAEC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9472" y="1828801"/>
            <a:ext cx="5844760" cy="3866048"/>
          </a:xfrm>
        </p:spPr>
        <p:txBody>
          <a:bodyPr anchor="ctr">
            <a:normAutofit/>
          </a:bodyPr>
          <a:lstStyle/>
          <a:p>
            <a:r>
              <a:rPr lang="en-US" dirty="0"/>
              <a:t>Chemiluminescence</a:t>
            </a:r>
          </a:p>
          <a:p>
            <a:r>
              <a:rPr lang="en-US" dirty="0"/>
              <a:t>HEI 1,2-Dioxetanedione</a:t>
            </a:r>
          </a:p>
          <a:p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B77727-6F83-4DF8-1FE4-5F88A186D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815" y="941101"/>
            <a:ext cx="4003193" cy="450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71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8EAFC-383A-6EEF-2F7C-2C6FC9850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Reaction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97C33-F9E7-1B3C-3C34-C7939AFC9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1: Aromatic addition/elimination</a:t>
            </a:r>
            <a:endParaRPr lang="en-CA" dirty="0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F75F733E-4D35-62A5-3DD8-7D12F68A10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8366382"/>
              </p:ext>
            </p:extLst>
          </p:nvPr>
        </p:nvGraphicFramePr>
        <p:xfrm>
          <a:off x="7216902" y="3610754"/>
          <a:ext cx="9525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Doodle OLE" r:id="rId2" imgW="952560" imgH="152280" progId="CHEMDOODLEOLE.ChemDoodleEmbeddedObject.1">
                  <p:embed/>
                </p:oleObj>
              </mc:Choice>
              <mc:Fallback>
                <p:oleObj name="ChemDoodle OLE" r:id="rId2" imgW="952560" imgH="152280" progId="CHEMDOODLEOLE.ChemDoodleEmbeddedObject.1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F75F733E-4D35-62A5-3DD8-7D12F68A10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216902" y="3610754"/>
                        <a:ext cx="952500" cy="15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32602F3B-C42E-C464-E0A0-07DB8A15C0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5383930"/>
              </p:ext>
            </p:extLst>
          </p:nvPr>
        </p:nvGraphicFramePr>
        <p:xfrm>
          <a:off x="963358" y="3083704"/>
          <a:ext cx="35433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Doodle OLE" r:id="rId4" imgW="3543480" imgH="1054080" progId="CHEMDOODLEOLE.ChemDoodleEmbeddedObject.1">
                  <p:embed/>
                </p:oleObj>
              </mc:Choice>
              <mc:Fallback>
                <p:oleObj name="ChemDoodle OLE" r:id="rId4" imgW="3543480" imgH="1054080" progId="CHEMDOODLEOLE.ChemDoodleEmbeddedObject.1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32602F3B-C42E-C464-E0A0-07DB8A15C0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63358" y="3083704"/>
                        <a:ext cx="3543300" cy="105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94B97DC1-5FA3-1246-F31D-BEBEBCC7B4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3675416"/>
              </p:ext>
            </p:extLst>
          </p:nvPr>
        </p:nvGraphicFramePr>
        <p:xfrm>
          <a:off x="5017230" y="2520950"/>
          <a:ext cx="1689100" cy="181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Doodle OLE" r:id="rId6" imgW="1689120" imgH="1816200" progId="CHEMDOODLEOLE.ChemDoodleEmbeddedObject.1">
                  <p:embed/>
                </p:oleObj>
              </mc:Choice>
              <mc:Fallback>
                <p:oleObj name="ChemDoodle OLE" r:id="rId6" imgW="1689120" imgH="1816200" progId="CHEMDOODLEOLE.ChemDoodleEmbeddedObject.1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94B97DC1-5FA3-1246-F31D-BEBEBCC7B4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17230" y="2520950"/>
                        <a:ext cx="1689100" cy="181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2E39E472-8356-345D-2EF1-BC1B0F4C15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7073287"/>
              </p:ext>
            </p:extLst>
          </p:nvPr>
        </p:nvGraphicFramePr>
        <p:xfrm>
          <a:off x="8679974" y="3153554"/>
          <a:ext cx="1473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Doodle OLE" r:id="rId8" imgW="1473120" imgH="914400" progId="CHEMDOODLEOLE.ChemDoodleEmbeddedObject.1">
                  <p:embed/>
                </p:oleObj>
              </mc:Choice>
              <mc:Fallback>
                <p:oleObj name="ChemDoodle OLE" r:id="rId8" imgW="1473120" imgH="914400" progId="CHEMDOODLEOLE.ChemDoodleEmbeddedObject.1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2E39E472-8356-345D-2EF1-BC1B0F4C15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679974" y="3153554"/>
                        <a:ext cx="14732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066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01872-DF1A-0842-1177-8687E49D1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Reaction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91796-D3F0-FA1E-59E1-176BBDF415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2: Nucleophilic pyridine attack and peroxide addition/elimination</a:t>
            </a:r>
          </a:p>
          <a:p>
            <a:endParaRPr lang="en-CA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F05E137-E3D8-D18A-C99E-496C6FEBBD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6460737"/>
              </p:ext>
            </p:extLst>
          </p:nvPr>
        </p:nvGraphicFramePr>
        <p:xfrm>
          <a:off x="2559170" y="3886200"/>
          <a:ext cx="5334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Doodle OLE" r:id="rId2" imgW="533520" imgH="660240" progId="CHEMDOODLEOLE.ChemDoodleEmbeddedObject.1">
                  <p:embed/>
                </p:oleObj>
              </mc:Choice>
              <mc:Fallback>
                <p:oleObj name="ChemDoodle OLE" r:id="rId2" imgW="533520" imgH="660240" progId="CHEMDOODLEOLE.ChemDoodleEmbeddedObject.1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F05E137-E3D8-D18A-C99E-496C6FEBBD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59170" y="3886200"/>
                        <a:ext cx="53340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F622643-9A14-4D56-A7D0-B39E13F778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1443734"/>
              </p:ext>
            </p:extLst>
          </p:nvPr>
        </p:nvGraphicFramePr>
        <p:xfrm>
          <a:off x="1112568" y="2971800"/>
          <a:ext cx="1473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Doodle OLE" r:id="rId4" imgW="1473120" imgH="914400" progId="CHEMDOODLEOLE.ChemDoodleEmbeddedObject.1">
                  <p:embed/>
                </p:oleObj>
              </mc:Choice>
              <mc:Fallback>
                <p:oleObj name="ChemDoodle OLE" r:id="rId4" imgW="1473120" imgH="914400" progId="CHEMDOODLEOLE.ChemDoodleEmbeddedObject.1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1F622643-9A14-4D56-A7D0-B39E13F778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12568" y="2971800"/>
                        <a:ext cx="14732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F2B74D1B-EF0F-2390-FC15-50E553BDA5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6571634"/>
              </p:ext>
            </p:extLst>
          </p:nvPr>
        </p:nvGraphicFramePr>
        <p:xfrm>
          <a:off x="1965026" y="2724150"/>
          <a:ext cx="3429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Doodle OLE" r:id="rId6" imgW="343080" imgH="495360" progId="CHEMDOODLEOLE.ChemDoodleEmbeddedObject.1">
                  <p:embed/>
                </p:oleObj>
              </mc:Choice>
              <mc:Fallback>
                <p:oleObj name="ChemDoodle OLE" r:id="rId6" imgW="343080" imgH="495360" progId="CHEMDOODLEOLE.ChemDoodleEmbeddedObject.1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F2B74D1B-EF0F-2390-FC15-50E553BDA5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65026" y="2724150"/>
                        <a:ext cx="342900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D55461BE-A3EA-C6C9-AC53-7BF16AB404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2589630"/>
              </p:ext>
            </p:extLst>
          </p:nvPr>
        </p:nvGraphicFramePr>
        <p:xfrm>
          <a:off x="2151572" y="3361721"/>
          <a:ext cx="715992" cy="551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Doodle OLE" r:id="rId8" imgW="609480" imgH="469800" progId="CHEMDOODLEOLE.ChemDoodleEmbeddedObject.1">
                  <p:embed/>
                </p:oleObj>
              </mc:Choice>
              <mc:Fallback>
                <p:oleObj name="ChemDoodle OLE" r:id="rId8" imgW="609480" imgH="469800" progId="CHEMDOODLEOLE.ChemDoodleEmbeddedObject.1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D55461BE-A3EA-C6C9-AC53-7BF16AB404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51572" y="3361721"/>
                        <a:ext cx="715992" cy="5519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3B0159C3-4779-077D-64E1-4EFAE1EC60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0067806"/>
              </p:ext>
            </p:extLst>
          </p:nvPr>
        </p:nvGraphicFramePr>
        <p:xfrm>
          <a:off x="2268268" y="3014361"/>
          <a:ext cx="241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Doodle OLE" r:id="rId10" imgW="241200" imgH="304920" progId="CHEMDOODLEOLE.ChemDoodleEmbeddedObject.1">
                  <p:embed/>
                </p:oleObj>
              </mc:Choice>
              <mc:Fallback>
                <p:oleObj name="ChemDoodle OLE" r:id="rId10" imgW="241200" imgH="304920" progId="CHEMDOODLEOLE.ChemDoodleEmbeddedObject.1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3B0159C3-4779-077D-64E1-4EFAE1EC60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268268" y="3014361"/>
                        <a:ext cx="2413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EBAF8F66-856B-DB8E-135C-9019FBA97E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374268"/>
              </p:ext>
            </p:extLst>
          </p:nvPr>
        </p:nvGraphicFramePr>
        <p:xfrm>
          <a:off x="2343270" y="3203845"/>
          <a:ext cx="431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Doodle OLE" r:id="rId12" imgW="431640" imgH="431640" progId="CHEMDOODLEOLE.ChemDoodleEmbeddedObject.1">
                  <p:embed/>
                </p:oleObj>
              </mc:Choice>
              <mc:Fallback>
                <p:oleObj name="ChemDoodle OLE" r:id="rId12" imgW="431640" imgH="431640" progId="CHEMDOODLEOLE.ChemDoodleEmbeddedObject.1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EBAF8F66-856B-DB8E-135C-9019FBA97E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343270" y="3203845"/>
                        <a:ext cx="4318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CCC6D503-DC1C-A7F8-EE47-9CD9872892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2096104"/>
              </p:ext>
            </p:extLst>
          </p:nvPr>
        </p:nvGraphicFramePr>
        <p:xfrm>
          <a:off x="2966768" y="3319161"/>
          <a:ext cx="9398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Doodle OLE" r:id="rId14" imgW="939960" imgH="266760" progId="CHEMDOODLEOLE.ChemDoodleEmbeddedObject.1">
                  <p:embed/>
                </p:oleObj>
              </mc:Choice>
              <mc:Fallback>
                <p:oleObj name="ChemDoodle OLE" r:id="rId14" imgW="939960" imgH="266760" progId="CHEMDOODLEOLE.ChemDoodleEmbeddedObject.1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CCC6D503-DC1C-A7F8-EE47-9CD9872892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966768" y="3319161"/>
                        <a:ext cx="9398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548F75A0-F4C7-C83E-B098-862FCF975D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669578"/>
              </p:ext>
            </p:extLst>
          </p:nvPr>
        </p:nvGraphicFramePr>
        <p:xfrm>
          <a:off x="4075090" y="3014361"/>
          <a:ext cx="1854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Doodle OLE" r:id="rId16" imgW="1854360" imgH="914400" progId="CHEMDOODLEOLE.ChemDoodleEmbeddedObject.1">
                  <p:embed/>
                </p:oleObj>
              </mc:Choice>
              <mc:Fallback>
                <p:oleObj name="ChemDoodle OLE" r:id="rId16" imgW="1854360" imgH="914400" progId="CHEMDOODLEOLE.ChemDoodleEmbeddedObject.1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548F75A0-F4C7-C83E-B098-862FCF975D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075090" y="3014361"/>
                        <a:ext cx="18542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B47341A4-3125-BE3F-9D1C-C149B47CE4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7970467"/>
              </p:ext>
            </p:extLst>
          </p:nvPr>
        </p:nvGraphicFramePr>
        <p:xfrm>
          <a:off x="4908550" y="4367362"/>
          <a:ext cx="6731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Doodle OLE" r:id="rId18" imgW="673200" imgH="203040" progId="CHEMDOODLEOLE.ChemDoodleEmbeddedObject.1">
                  <p:embed/>
                </p:oleObj>
              </mc:Choice>
              <mc:Fallback>
                <p:oleObj name="ChemDoodle OLE" r:id="rId18" imgW="673200" imgH="203040" progId="CHEMDOODLEOLE.ChemDoodleEmbeddedObject.1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B47341A4-3125-BE3F-9D1C-C149B47CE4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908550" y="4367362"/>
                        <a:ext cx="6731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C8A2090F-C238-7E90-00E9-11849033EA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3566133"/>
              </p:ext>
            </p:extLst>
          </p:nvPr>
        </p:nvGraphicFramePr>
        <p:xfrm>
          <a:off x="6084363" y="3282950"/>
          <a:ext cx="939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Doodle OLE" r:id="rId20" imgW="939960" imgH="291960" progId="CHEMDOODLEOLE.ChemDoodleEmbeddedObject.1">
                  <p:embed/>
                </p:oleObj>
              </mc:Choice>
              <mc:Fallback>
                <p:oleObj name="ChemDoodle OLE" r:id="rId20" imgW="939960" imgH="291960" progId="CHEMDOODLEOLE.ChemDoodleEmbeddedObject.1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C8A2090F-C238-7E90-00E9-11849033EA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084363" y="3282950"/>
                        <a:ext cx="9398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A2BB6D23-9C2E-F80F-2862-FF317ED208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9334587"/>
              </p:ext>
            </p:extLst>
          </p:nvPr>
        </p:nvGraphicFramePr>
        <p:xfrm>
          <a:off x="4908550" y="3365500"/>
          <a:ext cx="3937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Doodle OLE" r:id="rId22" imgW="393840" imgH="1041480" progId="CHEMDOODLEOLE.ChemDoodleEmbeddedObject.1">
                  <p:embed/>
                </p:oleObj>
              </mc:Choice>
              <mc:Fallback>
                <p:oleObj name="ChemDoodle OLE" r:id="rId22" imgW="393840" imgH="1041480" progId="CHEMDOODLEOLE.ChemDoodleEmbeddedObject.1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A2BB6D23-9C2E-F80F-2862-FF317ED208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908550" y="3365500"/>
                        <a:ext cx="393700" cy="104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F0339984-5DF3-6636-FD2E-978A7D7AF9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953463"/>
              </p:ext>
            </p:extLst>
          </p:nvPr>
        </p:nvGraphicFramePr>
        <p:xfrm>
          <a:off x="4941419" y="2766711"/>
          <a:ext cx="3429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Doodle OLE" r:id="rId24" imgW="343080" imgH="495360" progId="CHEMDOODLEOLE.ChemDoodleEmbeddedObject.1">
                  <p:embed/>
                </p:oleObj>
              </mc:Choice>
              <mc:Fallback>
                <p:oleObj name="ChemDoodle OLE" r:id="rId24" imgW="343080" imgH="495360" progId="CHEMDOODLEOLE.ChemDoodleEmbeddedObject.1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F0339984-5DF3-6636-FD2E-978A7D7AF9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4941419" y="2766711"/>
                        <a:ext cx="342900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4C9855D9-9490-DE85-5BC0-30C85891E4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830197"/>
              </p:ext>
            </p:extLst>
          </p:nvPr>
        </p:nvGraphicFramePr>
        <p:xfrm>
          <a:off x="5252839" y="3033713"/>
          <a:ext cx="228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Doodle OLE" r:id="rId26" imgW="228600" imgH="291960" progId="CHEMDOODLEOLE.ChemDoodleEmbeddedObject.1">
                  <p:embed/>
                </p:oleObj>
              </mc:Choice>
              <mc:Fallback>
                <p:oleObj name="ChemDoodle OLE" r:id="rId26" imgW="228600" imgH="291960" progId="CHEMDOODLEOLE.ChemDoodleEmbeddedObject.1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4C9855D9-9490-DE85-5BC0-30C85891E4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5252839" y="3033713"/>
                        <a:ext cx="2286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57C75C5D-F33C-DFBB-EF80-0815C0CAF7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0178119"/>
              </p:ext>
            </p:extLst>
          </p:nvPr>
        </p:nvGraphicFramePr>
        <p:xfrm>
          <a:off x="5297671" y="3258958"/>
          <a:ext cx="2159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Doodle OLE" r:id="rId28" imgW="216000" imgH="165240" progId="CHEMDOODLEOLE.ChemDoodleEmbeddedObject.1">
                  <p:embed/>
                </p:oleObj>
              </mc:Choice>
              <mc:Fallback>
                <p:oleObj name="ChemDoodle OLE" r:id="rId28" imgW="216000" imgH="165240" progId="CHEMDOODLEOLE.ChemDoodleEmbeddedObject.1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57C75C5D-F33C-DFBB-EF80-0815C0CAF7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5297671" y="3258958"/>
                        <a:ext cx="2159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E1801C75-BE60-DC57-010B-5607D8011F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1948001"/>
              </p:ext>
            </p:extLst>
          </p:nvPr>
        </p:nvGraphicFramePr>
        <p:xfrm>
          <a:off x="7229310" y="3061315"/>
          <a:ext cx="1701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Doodle OLE" r:id="rId30" imgW="1701720" imgH="914400" progId="CHEMDOODLEOLE.ChemDoodleEmbeddedObject.1">
                  <p:embed/>
                </p:oleObj>
              </mc:Choice>
              <mc:Fallback>
                <p:oleObj name="ChemDoodle OLE" r:id="rId30" imgW="1701720" imgH="914400" progId="CHEMDOODLEOLE.ChemDoodleEmbeddedObject.1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E1801C75-BE60-DC57-010B-5607D8011F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7229310" y="3061315"/>
                        <a:ext cx="17018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4AB7F10B-E726-08FC-62EF-C486A90831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0533224"/>
              </p:ext>
            </p:extLst>
          </p:nvPr>
        </p:nvGraphicFramePr>
        <p:xfrm>
          <a:off x="10013830" y="3081296"/>
          <a:ext cx="1701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Doodle OLE" r:id="rId32" imgW="1701720" imgH="914400" progId="CHEMDOODLEOLE.ChemDoodleEmbeddedObject.1">
                  <p:embed/>
                </p:oleObj>
              </mc:Choice>
              <mc:Fallback>
                <p:oleObj name="ChemDoodle OLE" r:id="rId32" imgW="1701720" imgH="914400" progId="CHEMDOODLEOLE.ChemDoodleEmbeddedObject.1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4AB7F10B-E726-08FC-62EF-C486A90831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0013830" y="3081296"/>
                        <a:ext cx="17018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33937FC1-2719-A9AE-CC3E-6DC99410EE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5273656"/>
              </p:ext>
            </p:extLst>
          </p:nvPr>
        </p:nvGraphicFramePr>
        <p:xfrm>
          <a:off x="9066433" y="3319161"/>
          <a:ext cx="812074" cy="285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Doodle OLE" r:id="rId34" imgW="939960" imgH="330120" progId="CHEMDOODLEOLE.ChemDoodleEmbeddedObject.1">
                  <p:embed/>
                </p:oleObj>
              </mc:Choice>
              <mc:Fallback>
                <p:oleObj name="ChemDoodle OLE" r:id="rId34" imgW="939960" imgH="330120" progId="CHEMDOODLEOLE.ChemDoodleEmbeddedObject.1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33937FC1-2719-A9AE-CC3E-6DC99410EE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9066433" y="3319161"/>
                        <a:ext cx="812074" cy="285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19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01872-DF1A-0842-1177-8687E49D1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Reaction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91796-D3F0-FA1E-59E1-176BBDF41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1134" y="2045995"/>
            <a:ext cx="10058400" cy="4050792"/>
          </a:xfrm>
        </p:spPr>
        <p:txBody>
          <a:bodyPr/>
          <a:lstStyle/>
          <a:p>
            <a:r>
              <a:rPr lang="en-US" dirty="0"/>
              <a:t>Step 3: Choice of NUCLEOPHILIC catalyzed (High []) or BASE catalyzed (low [])</a:t>
            </a:r>
            <a:endParaRPr lang="en-CA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8604CD1-B5BD-82A8-C643-98073B60C7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3005925"/>
              </p:ext>
            </p:extLst>
          </p:nvPr>
        </p:nvGraphicFramePr>
        <p:xfrm>
          <a:off x="4787899" y="2840038"/>
          <a:ext cx="2192337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Doodle OLE" r:id="rId2" imgW="1701720" imgH="914400" progId="CHEMDOODLEOLE.ChemDoodleEmbeddedObject.1">
                  <p:embed/>
                </p:oleObj>
              </mc:Choice>
              <mc:Fallback>
                <p:oleObj name="ChemDoodle OLE" r:id="rId2" imgW="1701720" imgH="914400" progId="CHEMDOODLEOLE.ChemDoodleEmbeddedObject.1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8604CD1-B5BD-82A8-C643-98073B60C7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787899" y="2840038"/>
                        <a:ext cx="2192337" cy="1177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7BA2BA8-0AE0-E8FA-A9B5-9780B4C60EA9}"/>
              </a:ext>
            </a:extLst>
          </p:cNvPr>
          <p:cNvCxnSpPr>
            <a:cxnSpLocks/>
          </p:cNvCxnSpPr>
          <p:nvPr/>
        </p:nvCxnSpPr>
        <p:spPr>
          <a:xfrm flipH="1">
            <a:off x="3925019" y="3922689"/>
            <a:ext cx="750498" cy="57167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ABE7840-FEFB-4E46-DBF2-45489C5E9A76}"/>
              </a:ext>
            </a:extLst>
          </p:cNvPr>
          <p:cNvCxnSpPr/>
          <p:nvPr/>
        </p:nvCxnSpPr>
        <p:spPr>
          <a:xfrm>
            <a:off x="7111559" y="3833087"/>
            <a:ext cx="836763" cy="476609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5FA9092-911E-7446-0D53-805F1B6B847D}"/>
              </a:ext>
            </a:extLst>
          </p:cNvPr>
          <p:cNvSpPr txBox="1"/>
          <p:nvPr/>
        </p:nvSpPr>
        <p:spPr>
          <a:xfrm>
            <a:off x="3726611" y="3833087"/>
            <a:ext cx="948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Nuc</a:t>
            </a:r>
            <a:r>
              <a:rPr lang="en-US" dirty="0"/>
              <a:t>:</a:t>
            </a:r>
            <a:endParaRPr lang="en-C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9B9A80-CE66-F666-D5BF-C1E94E9FA2A5}"/>
              </a:ext>
            </a:extLst>
          </p:cNvPr>
          <p:cNvSpPr txBox="1"/>
          <p:nvPr/>
        </p:nvSpPr>
        <p:spPr>
          <a:xfrm>
            <a:off x="7284739" y="3675240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Base</a:t>
            </a:r>
            <a:endParaRPr lang="en-CA" dirty="0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EF9DE6EA-76D6-3637-3747-428F73DD46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9081864"/>
              </p:ext>
            </p:extLst>
          </p:nvPr>
        </p:nvGraphicFramePr>
        <p:xfrm>
          <a:off x="5616934" y="4260370"/>
          <a:ext cx="5334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Doodle OLE" r:id="rId4" imgW="533520" imgH="660240" progId="CHEMDOODLEOLE.ChemDoodleEmbeddedObject.1">
                  <p:embed/>
                </p:oleObj>
              </mc:Choice>
              <mc:Fallback>
                <p:oleObj name="ChemDoodle OLE" r:id="rId4" imgW="533520" imgH="660240" progId="CHEMDOODLEOLE.ChemDoodleEmbeddedObject.1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EF9DE6EA-76D6-3637-3747-428F73DD46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16934" y="4260370"/>
                        <a:ext cx="53340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472007AB-6EE1-77C8-81A4-F04AD882F15D}"/>
              </a:ext>
            </a:extLst>
          </p:cNvPr>
          <p:cNvCxnSpPr>
            <a:cxnSpLocks/>
          </p:cNvCxnSpPr>
          <p:nvPr/>
        </p:nvCxnSpPr>
        <p:spPr>
          <a:xfrm flipV="1">
            <a:off x="5960853" y="3833087"/>
            <a:ext cx="979967" cy="422970"/>
          </a:xfrm>
          <a:prstGeom prst="curvedConnector3">
            <a:avLst>
              <a:gd name="adj1" fmla="val 107218"/>
            </a:avLst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3D041F6C-EDD6-C4C8-D99B-C7E1E65C61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7991567"/>
              </p:ext>
            </p:extLst>
          </p:nvPr>
        </p:nvGraphicFramePr>
        <p:xfrm>
          <a:off x="6580845" y="3772194"/>
          <a:ext cx="274023" cy="209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Doodle OLE" r:id="rId6" imgW="216000" imgH="165240" progId="CHEMDOODLEOLE.ChemDoodleEmbeddedObject.1">
                  <p:embed/>
                </p:oleObj>
              </mc:Choice>
              <mc:Fallback>
                <p:oleObj name="ChemDoodle OLE" r:id="rId6" imgW="216000" imgH="165240" progId="CHEMDOODLEOLE.ChemDoodleEmbeddedObject.1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3D041F6C-EDD6-C4C8-D99B-C7E1E65C61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580845" y="3772194"/>
                        <a:ext cx="274023" cy="2095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FCA08A95-5080-AF83-1B29-550B1E7D160B}"/>
              </a:ext>
            </a:extLst>
          </p:cNvPr>
          <p:cNvCxnSpPr/>
          <p:nvPr/>
        </p:nvCxnSpPr>
        <p:spPr>
          <a:xfrm rot="10800000">
            <a:off x="6064515" y="3443941"/>
            <a:ext cx="531401" cy="246240"/>
          </a:xfrm>
          <a:prstGeom prst="curvedConnector3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B0A1A17E-6C56-54CD-2FEB-C598B4789C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9896481"/>
              </p:ext>
            </p:extLst>
          </p:nvPr>
        </p:nvGraphicFramePr>
        <p:xfrm>
          <a:off x="5719553" y="3111718"/>
          <a:ext cx="2413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Doodle OLE" r:id="rId8" imgW="241200" imgH="241200" progId="CHEMDOODLEOLE.ChemDoodleEmbeddedObject.1">
                  <p:embed/>
                </p:oleObj>
              </mc:Choice>
              <mc:Fallback>
                <p:oleObj name="ChemDoodle OLE" r:id="rId8" imgW="241200" imgH="241200" progId="CHEMDOODLEOLE.ChemDoodleEmbeddedObject.1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B0A1A17E-6C56-54CD-2FEB-C598B4789C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719553" y="3111718"/>
                        <a:ext cx="2413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AE401643-16AC-B65E-EACB-FB5F7DB667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019970"/>
              </p:ext>
            </p:extLst>
          </p:nvPr>
        </p:nvGraphicFramePr>
        <p:xfrm>
          <a:off x="6013450" y="3541567"/>
          <a:ext cx="1651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Doodle OLE" r:id="rId10" imgW="165240" imgH="241200" progId="CHEMDOODLEOLE.ChemDoodleEmbeddedObject.1">
                  <p:embed/>
                </p:oleObj>
              </mc:Choice>
              <mc:Fallback>
                <p:oleObj name="ChemDoodle OLE" r:id="rId10" imgW="165240" imgH="241200" progId="CHEMDOODLEOLE.ChemDoodleEmbeddedObject.1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AE401643-16AC-B65E-EACB-FB5F7DB667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013450" y="3541567"/>
                        <a:ext cx="1651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62A23D5F-0046-2A14-3333-ED177946C8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6297862"/>
              </p:ext>
            </p:extLst>
          </p:nvPr>
        </p:nvGraphicFramePr>
        <p:xfrm>
          <a:off x="5738543" y="3505494"/>
          <a:ext cx="1778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Doodle OLE" r:id="rId12" imgW="177840" imgH="266760" progId="CHEMDOODLEOLE.ChemDoodleEmbeddedObject.1">
                  <p:embed/>
                </p:oleObj>
              </mc:Choice>
              <mc:Fallback>
                <p:oleObj name="ChemDoodle OLE" r:id="rId12" imgW="177840" imgH="266760" progId="CHEMDOODLEOLE.ChemDoodleEmbeddedObject.1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62A23D5F-0046-2A14-3333-ED177946C8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738543" y="3505494"/>
                        <a:ext cx="1778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150A3B58-9D72-F8A2-C34D-3D55AD6EC925}"/>
              </a:ext>
            </a:extLst>
          </p:cNvPr>
          <p:cNvSpPr/>
          <p:nvPr/>
        </p:nvSpPr>
        <p:spPr>
          <a:xfrm>
            <a:off x="5580110" y="3441940"/>
            <a:ext cx="311732" cy="810883"/>
          </a:xfrm>
          <a:custGeom>
            <a:avLst/>
            <a:gdLst>
              <a:gd name="connsiteX0" fmla="*/ 225467 w 311732"/>
              <a:gd name="connsiteY0" fmla="*/ 810883 h 810883"/>
              <a:gd name="connsiteX1" fmla="*/ 1181 w 311732"/>
              <a:gd name="connsiteY1" fmla="*/ 163902 h 810883"/>
              <a:gd name="connsiteX2" fmla="*/ 311732 w 311732"/>
              <a:gd name="connsiteY2" fmla="*/ 0 h 810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1732" h="810883">
                <a:moveTo>
                  <a:pt x="225467" y="810883"/>
                </a:moveTo>
                <a:cubicBezTo>
                  <a:pt x="106135" y="554966"/>
                  <a:pt x="-13197" y="299049"/>
                  <a:pt x="1181" y="163902"/>
                </a:cubicBezTo>
                <a:cubicBezTo>
                  <a:pt x="15559" y="28755"/>
                  <a:pt x="163645" y="14377"/>
                  <a:pt x="311732" y="0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CE231CF-DAE2-7D48-47E0-AA37D7852264}"/>
              </a:ext>
            </a:extLst>
          </p:cNvPr>
          <p:cNvCxnSpPr>
            <a:cxnSpLocks/>
          </p:cNvCxnSpPr>
          <p:nvPr/>
        </p:nvCxnSpPr>
        <p:spPr>
          <a:xfrm>
            <a:off x="5883634" y="3441940"/>
            <a:ext cx="8208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7" name="Object 46">
            <a:extLst>
              <a:ext uri="{FF2B5EF4-FFF2-40B4-BE49-F238E27FC236}">
                <a16:creationId xmlns:a16="http://schemas.microsoft.com/office/drawing/2014/main" id="{A13D0F40-AEC6-D308-0AAD-FDA9C24100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5413070"/>
              </p:ext>
            </p:extLst>
          </p:nvPr>
        </p:nvGraphicFramePr>
        <p:xfrm>
          <a:off x="2774861" y="4381174"/>
          <a:ext cx="13589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Doodle OLE" r:id="rId14" imgW="1359000" imgH="914400" progId="CHEMDOODLEOLE.ChemDoodleEmbeddedObject.1">
                  <p:embed/>
                </p:oleObj>
              </mc:Choice>
              <mc:Fallback>
                <p:oleObj name="ChemDoodle OLE" r:id="rId14" imgW="1359000" imgH="914400" progId="CHEMDOODLEOLE.ChemDoodleEmbeddedObject.1">
                  <p:embed/>
                  <p:pic>
                    <p:nvPicPr>
                      <p:cNvPr id="47" name="Object 46">
                        <a:extLst>
                          <a:ext uri="{FF2B5EF4-FFF2-40B4-BE49-F238E27FC236}">
                            <a16:creationId xmlns:a16="http://schemas.microsoft.com/office/drawing/2014/main" id="{A13D0F40-AEC6-D308-0AAD-FDA9C24100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774861" y="4381174"/>
                        <a:ext cx="13589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9" name="Connector: Curved 48">
            <a:extLst>
              <a:ext uri="{FF2B5EF4-FFF2-40B4-BE49-F238E27FC236}">
                <a16:creationId xmlns:a16="http://schemas.microsoft.com/office/drawing/2014/main" id="{38B1AE04-53D4-A2FA-4FCE-88A5C4A3956F}"/>
              </a:ext>
            </a:extLst>
          </p:cNvPr>
          <p:cNvCxnSpPr/>
          <p:nvPr/>
        </p:nvCxnSpPr>
        <p:spPr>
          <a:xfrm rot="10800000">
            <a:off x="3510951" y="4920771"/>
            <a:ext cx="301686" cy="220573"/>
          </a:xfrm>
          <a:prstGeom prst="curvedConnector3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4" name="Object 53">
            <a:extLst>
              <a:ext uri="{FF2B5EF4-FFF2-40B4-BE49-F238E27FC236}">
                <a16:creationId xmlns:a16="http://schemas.microsoft.com/office/drawing/2014/main" id="{560BF2FB-DBD0-2175-CFBE-F6DFC0F19D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438096"/>
              </p:ext>
            </p:extLst>
          </p:nvPr>
        </p:nvGraphicFramePr>
        <p:xfrm>
          <a:off x="3510950" y="4977160"/>
          <a:ext cx="1651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Doodle OLE" r:id="rId16" imgW="165240" imgH="241200" progId="CHEMDOODLEOLE.ChemDoodleEmbeddedObject.1">
                  <p:embed/>
                </p:oleObj>
              </mc:Choice>
              <mc:Fallback>
                <p:oleObj name="ChemDoodle OLE" r:id="rId16" imgW="165240" imgH="241200" progId="CHEMDOODLEOLE.ChemDoodleEmbeddedObject.1">
                  <p:embed/>
                  <p:pic>
                    <p:nvPicPr>
                      <p:cNvPr id="54" name="Object 53">
                        <a:extLst>
                          <a:ext uri="{FF2B5EF4-FFF2-40B4-BE49-F238E27FC236}">
                            <a16:creationId xmlns:a16="http://schemas.microsoft.com/office/drawing/2014/main" id="{560BF2FB-DBD0-2175-CFBE-F6DFC0F19D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510950" y="4977160"/>
                        <a:ext cx="1651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>
            <a:extLst>
              <a:ext uri="{FF2B5EF4-FFF2-40B4-BE49-F238E27FC236}">
                <a16:creationId xmlns:a16="http://schemas.microsoft.com/office/drawing/2014/main" id="{B1AC6AF0-A809-0CF5-4295-9455042E5F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5756894"/>
              </p:ext>
            </p:extLst>
          </p:nvPr>
        </p:nvGraphicFramePr>
        <p:xfrm>
          <a:off x="3276511" y="4977160"/>
          <a:ext cx="1778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Doodle OLE" r:id="rId18" imgW="177840" imgH="266760" progId="CHEMDOODLEOLE.ChemDoodleEmbeddedObject.1">
                  <p:embed/>
                </p:oleObj>
              </mc:Choice>
              <mc:Fallback>
                <p:oleObj name="ChemDoodle OLE" r:id="rId18" imgW="177840" imgH="266760" progId="CHEMDOODLEOLE.ChemDoodleEmbeddedObject.1">
                  <p:embed/>
                  <p:pic>
                    <p:nvPicPr>
                      <p:cNvPr id="55" name="Object 54">
                        <a:extLst>
                          <a:ext uri="{FF2B5EF4-FFF2-40B4-BE49-F238E27FC236}">
                            <a16:creationId xmlns:a16="http://schemas.microsoft.com/office/drawing/2014/main" id="{B1AC6AF0-A809-0CF5-4295-9455042E5F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276511" y="4977160"/>
                        <a:ext cx="1778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>
            <a:extLst>
              <a:ext uri="{FF2B5EF4-FFF2-40B4-BE49-F238E27FC236}">
                <a16:creationId xmlns:a16="http://schemas.microsoft.com/office/drawing/2014/main" id="{CF492FEF-EB1D-A261-0883-B478917016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0327271"/>
              </p:ext>
            </p:extLst>
          </p:nvPr>
        </p:nvGraphicFramePr>
        <p:xfrm>
          <a:off x="3276511" y="4590570"/>
          <a:ext cx="2413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Doodle OLE" r:id="rId20" imgW="241200" imgH="241200" progId="CHEMDOODLEOLE.ChemDoodleEmbeddedObject.1">
                  <p:embed/>
                </p:oleObj>
              </mc:Choice>
              <mc:Fallback>
                <p:oleObj name="ChemDoodle OLE" r:id="rId20" imgW="241200" imgH="241200" progId="CHEMDOODLEOLE.ChemDoodleEmbeddedObject.1">
                  <p:embed/>
                  <p:pic>
                    <p:nvPicPr>
                      <p:cNvPr id="56" name="Object 55">
                        <a:extLst>
                          <a:ext uri="{FF2B5EF4-FFF2-40B4-BE49-F238E27FC236}">
                            <a16:creationId xmlns:a16="http://schemas.microsoft.com/office/drawing/2014/main" id="{CF492FEF-EB1D-A261-0883-B478917016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276511" y="4590570"/>
                        <a:ext cx="2413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445640E5-6017-8882-C8DA-48D09C9C1917}"/>
              </a:ext>
            </a:extLst>
          </p:cNvPr>
          <p:cNvCxnSpPr/>
          <p:nvPr/>
        </p:nvCxnSpPr>
        <p:spPr>
          <a:xfrm flipH="1">
            <a:off x="1902691" y="4920770"/>
            <a:ext cx="600364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Object 58">
            <a:extLst>
              <a:ext uri="{FF2B5EF4-FFF2-40B4-BE49-F238E27FC236}">
                <a16:creationId xmlns:a16="http://schemas.microsoft.com/office/drawing/2014/main" id="{E0557BFB-15F8-E489-3F2A-6B129C9A0D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0853580"/>
              </p:ext>
            </p:extLst>
          </p:nvPr>
        </p:nvGraphicFramePr>
        <p:xfrm>
          <a:off x="899391" y="4520874"/>
          <a:ext cx="7747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Doodle OLE" r:id="rId22" imgW="774720" imgH="774720" progId="CHEMDOODLEOLE.ChemDoodleEmbeddedObject.1">
                  <p:embed/>
                </p:oleObj>
              </mc:Choice>
              <mc:Fallback>
                <p:oleObj name="ChemDoodle OLE" r:id="rId22" imgW="774720" imgH="774720" progId="CHEMDOODLEOLE.ChemDoodleEmbeddedObject.1">
                  <p:embed/>
                  <p:pic>
                    <p:nvPicPr>
                      <p:cNvPr id="59" name="Object 58">
                        <a:extLst>
                          <a:ext uri="{FF2B5EF4-FFF2-40B4-BE49-F238E27FC236}">
                            <a16:creationId xmlns:a16="http://schemas.microsoft.com/office/drawing/2014/main" id="{E0557BFB-15F8-E489-3F2A-6B129C9A0D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899391" y="4520874"/>
                        <a:ext cx="774700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>
            <a:extLst>
              <a:ext uri="{FF2B5EF4-FFF2-40B4-BE49-F238E27FC236}">
                <a16:creationId xmlns:a16="http://schemas.microsoft.com/office/drawing/2014/main" id="{21EF8BE2-882E-5A8C-8A5D-231980705F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6320512"/>
              </p:ext>
            </p:extLst>
          </p:nvPr>
        </p:nvGraphicFramePr>
        <p:xfrm>
          <a:off x="8226156" y="4135818"/>
          <a:ext cx="7747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Doodle OLE" r:id="rId24" imgW="774720" imgH="774720" progId="CHEMDOODLEOLE.ChemDoodleEmbeddedObject.1">
                  <p:embed/>
                </p:oleObj>
              </mc:Choice>
              <mc:Fallback>
                <p:oleObj name="ChemDoodle OLE" r:id="rId24" imgW="774720" imgH="774720" progId="CHEMDOODLEOLE.ChemDoodleEmbeddedObject.1">
                  <p:embed/>
                  <p:pic>
                    <p:nvPicPr>
                      <p:cNvPr id="60" name="Object 59">
                        <a:extLst>
                          <a:ext uri="{FF2B5EF4-FFF2-40B4-BE49-F238E27FC236}">
                            <a16:creationId xmlns:a16="http://schemas.microsoft.com/office/drawing/2014/main" id="{21EF8BE2-882E-5A8C-8A5D-231980705F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8226156" y="4135818"/>
                        <a:ext cx="774700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839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5CACE7F6-5635-4AE8-CF8D-4CF60CB26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502" y="527411"/>
            <a:ext cx="10222994" cy="301578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83745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981573"/>
            <a:ext cx="10222992" cy="2078335"/>
          </a:xfrm>
          <a:prstGeom prst="rect">
            <a:avLst/>
          </a:prstGeom>
          <a:blipFill dpi="0" rotWithShape="1">
            <a:blip r:embed="rId3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CC7D4B-D777-056F-1A07-53F1CF381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457" y="4016482"/>
            <a:ext cx="2165110" cy="409969"/>
          </a:xfrm>
        </p:spPr>
        <p:txBody>
          <a:bodyPr>
            <a:normAutofit fontScale="90000"/>
          </a:bodyPr>
          <a:lstStyle/>
          <a:p>
            <a:r>
              <a:rPr lang="en-US" sz="3000" dirty="0"/>
              <a:t>Conditions: </a:t>
            </a:r>
            <a:endParaRPr lang="en-CA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0BD0D-5397-3866-9493-EA4ECBE72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581" y="4055874"/>
            <a:ext cx="4177157" cy="2038943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200" dirty="0"/>
              <a:t>First step is simply sealed and under room temperature</a:t>
            </a:r>
          </a:p>
          <a:p>
            <a:pPr>
              <a:lnSpc>
                <a:spcPct val="100000"/>
              </a:lnSpc>
            </a:pPr>
            <a:r>
              <a:rPr lang="en-US" sz="1200" dirty="0"/>
              <a:t>Why pyridine? Pyridine is used as a weak base and to prevent deprotonation of products</a:t>
            </a:r>
          </a:p>
          <a:p>
            <a:pPr>
              <a:lnSpc>
                <a:spcPct val="100000"/>
              </a:lnSpc>
            </a:pPr>
            <a:r>
              <a:rPr lang="en-US" sz="1200" dirty="0"/>
              <a:t>What is X? Not a halogen, but instead any group meant to affect the rate constants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128670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9BD8ED-2D09-0BD6-5634-B5BF2251FC70}"/>
              </a:ext>
            </a:extLst>
          </p:cNvPr>
          <p:cNvSpPr txBox="1"/>
          <p:nvPr/>
        </p:nvSpPr>
        <p:spPr>
          <a:xfrm>
            <a:off x="5727453" y="4317685"/>
            <a:ext cx="5023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As phenolate became a better leaving group, rate constants increased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The X group also affected singlet quantum yields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Higher quantum yields = higher fluorescence</a:t>
            </a:r>
            <a:endParaRPr lang="en-CA" sz="12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55134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01872-DF1A-0842-1177-8687E49D1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91796-D3F0-FA1E-59E1-176BBDF415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HEI 1,2-Dioxetanedione</a:t>
            </a:r>
          </a:p>
          <a:p>
            <a:r>
              <a:rPr lang="en-CA" dirty="0"/>
              <a:t>This HEI excites fluorescence dyes via electron transfer chemistry </a:t>
            </a:r>
          </a:p>
          <a:p>
            <a:r>
              <a:rPr lang="en-CA" dirty="0"/>
              <a:t>This causes chemiluminescence (seen in glow sticks)</a:t>
            </a:r>
          </a:p>
          <a:p>
            <a:r>
              <a:rPr lang="en-CA" dirty="0"/>
              <a:t>Only 30% yield through this reaction</a:t>
            </a:r>
          </a:p>
          <a:p>
            <a:r>
              <a:rPr lang="en-CA" dirty="0"/>
              <a:t>Product was identified using NMR C</a:t>
            </a:r>
            <a:r>
              <a:rPr lang="en-CA" baseline="30000" dirty="0"/>
              <a:t>13</a:t>
            </a:r>
            <a:r>
              <a:rPr lang="en-CA" dirty="0"/>
              <a:t> 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A9784C5-C618-31ED-2744-728D0DA07C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540861"/>
              </p:ext>
            </p:extLst>
          </p:nvPr>
        </p:nvGraphicFramePr>
        <p:xfrm>
          <a:off x="9374875" y="4099823"/>
          <a:ext cx="2072377" cy="2072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Doodle OLE" r:id="rId2" imgW="774720" imgH="774720" progId="CHEMDOODLEOLE.ChemDoodleEmbeddedObject.1">
                  <p:embed/>
                </p:oleObj>
              </mc:Choice>
              <mc:Fallback>
                <p:oleObj name="ChemDoodle OLE" r:id="rId2" imgW="774720" imgH="774720" progId="CHEMDOODLEOLE.ChemDoodleEmbeddedObject.1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A9784C5-C618-31ED-2744-728D0DA07C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374875" y="4099823"/>
                        <a:ext cx="2072377" cy="2072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4603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26638-9430-93D6-959E-DA8127438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References: 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BFB03-96FD-80E4-E791-51FC64B18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CA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Sandra M. da Silva, André P. Lang, Ana Paula F. dos Santos,  et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al.</a:t>
            </a:r>
            <a:r>
              <a:rPr lang="en-CA" b="0" i="1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The</a:t>
            </a:r>
            <a:r>
              <a:rPr lang="en-CA" b="0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Journal of Organic Chemistry </a:t>
            </a:r>
            <a:r>
              <a:rPr lang="en-CA" dirty="0"/>
              <a:t>Cyclic Peroxidic Carbon Dioxide Dimer Fuels </a:t>
            </a:r>
            <a:r>
              <a:rPr lang="en-CA" dirty="0" err="1"/>
              <a:t>Peroxyoxalate</a:t>
            </a:r>
            <a:r>
              <a:rPr lang="en-CA" dirty="0"/>
              <a:t> Chemiluminescence</a:t>
            </a:r>
            <a:r>
              <a:rPr lang="en-CA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CA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2021</a:t>
            </a:r>
            <a:r>
              <a:rPr lang="en-CA" dirty="0">
                <a:solidFill>
                  <a:srgbClr val="000000"/>
                </a:solidFill>
                <a:latin typeface="Roboto" panose="02000000000000000000" pitchFamily="2" charset="0"/>
              </a:rPr>
              <a:t>, </a:t>
            </a:r>
            <a:r>
              <a:rPr lang="en-CA" dirty="0">
                <a:solidFill>
                  <a:srgbClr val="000000"/>
                </a:solidFill>
                <a:latin typeface="Roboto" panose="02000000000000000000" pitchFamily="2" charset="0"/>
                <a:hlinkClick r:id="rId2"/>
              </a:rPr>
              <a:t>https://pubs.acs.org/doi/pdf/10.1021/acs.joc.1c00929</a:t>
            </a:r>
            <a:endParaRPr lang="en-CA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pPr algn="l"/>
            <a:endParaRPr lang="en-CA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1804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248</TotalTime>
  <Words>212</Words>
  <Application>Microsoft Office PowerPoint</Application>
  <PresentationFormat>Widescreen</PresentationFormat>
  <Paragraphs>30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Roboto</vt:lpstr>
      <vt:lpstr>Rockwell</vt:lpstr>
      <vt:lpstr>Rockwell Condensed</vt:lpstr>
      <vt:lpstr>Rockwell Extra Bold</vt:lpstr>
      <vt:lpstr>Wingdings</vt:lpstr>
      <vt:lpstr>Wood Type</vt:lpstr>
      <vt:lpstr>ChemDoodle OLE</vt:lpstr>
      <vt:lpstr>Addition/ Elimination Chemiluminescence</vt:lpstr>
      <vt:lpstr>Background</vt:lpstr>
      <vt:lpstr>Reaction</vt:lpstr>
      <vt:lpstr>Reaction</vt:lpstr>
      <vt:lpstr>Reaction</vt:lpstr>
      <vt:lpstr>Conditions: </vt:lpstr>
      <vt:lpstr>Product</vt:lpstr>
      <vt:lpstr>References: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Ochem Presentation</dc:title>
  <dc:creator>Mason Swanton</dc:creator>
  <cp:lastModifiedBy>Mason S</cp:lastModifiedBy>
  <cp:revision>3</cp:revision>
  <dcterms:created xsi:type="dcterms:W3CDTF">2022-11-22T23:49:50Z</dcterms:created>
  <dcterms:modified xsi:type="dcterms:W3CDTF">2022-11-23T04:02:16Z</dcterms:modified>
</cp:coreProperties>
</file>