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8" r:id="rId6"/>
    <p:sldId id="257" r:id="rId7"/>
    <p:sldId id="272" r:id="rId8"/>
    <p:sldId id="269" r:id="rId9"/>
    <p:sldId id="265" r:id="rId10"/>
    <p:sldId id="270" r:id="rId11"/>
    <p:sldId id="271" r:id="rId12"/>
    <p:sldId id="273" r:id="rId13"/>
    <p:sldId id="260" r:id="rId14"/>
    <p:sldId id="267" r:id="rId15"/>
    <p:sldId id="261" r:id="rId16"/>
    <p:sldId id="262" r:id="rId17"/>
    <p:sldId id="263" r:id="rId18"/>
    <p:sldId id="266"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F1501-5B5E-4F6B-94CA-7F15ADA06836}" v="1310" vWet="1312" dt="2023-11-21T20:00:57.517"/>
    <p1510:client id="{583B63C5-6A1C-4A0F-B9A8-39DE451A4316}" v="2295" dt="2023-11-21T20:02:00.656"/>
    <p1510:client id="{6C9732E9-97CF-F243-91F3-9D4E6C22C65D}" v="5076" dt="2023-11-21T19:49:14.970"/>
    <p1510:client id="{8D23DD07-C86C-4229-B6CD-3D5E83859C5F}" v="84" dt="2023-11-21T04:01:15.709"/>
    <p1510:client id="{AC184DDD-EFF6-8718-9E29-9AF8F3953B87}" v="1" dt="2023-11-21T22:45:38.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Sheet1!$G$9</c:f>
              <c:strCache>
                <c:ptCount val="1"/>
                <c:pt idx="0">
                  <c:v>2.599</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Sheet1!$F$8:$F$13</c:f>
              <c:numCache>
                <c:formatCode>General</c:formatCode>
                <c:ptCount val="6"/>
                <c:pt idx="0">
                  <c:v>0</c:v>
                </c:pt>
                <c:pt idx="1">
                  <c:v>250</c:v>
                </c:pt>
                <c:pt idx="2">
                  <c:v>300</c:v>
                </c:pt>
                <c:pt idx="3">
                  <c:v>350</c:v>
                </c:pt>
                <c:pt idx="4">
                  <c:v>400</c:v>
                </c:pt>
                <c:pt idx="5">
                  <c:v>450</c:v>
                </c:pt>
              </c:numCache>
            </c:numRef>
          </c:xVal>
          <c:yVal>
            <c:numRef>
              <c:f>Sheet1!$H$8:$H$13</c:f>
              <c:numCache>
                <c:formatCode>0.000000</c:formatCode>
                <c:ptCount val="6"/>
                <c:pt idx="0" formatCode="General">
                  <c:v>0</c:v>
                </c:pt>
                <c:pt idx="1">
                  <c:v>7339.9160199999997</c:v>
                </c:pt>
                <c:pt idx="2">
                  <c:v>9300.9003900000007</c:v>
                </c:pt>
                <c:pt idx="3">
                  <c:v>10894.3</c:v>
                </c:pt>
                <c:pt idx="4">
                  <c:v>12361.2</c:v>
                </c:pt>
                <c:pt idx="5">
                  <c:v>14033.1</c:v>
                </c:pt>
              </c:numCache>
            </c:numRef>
          </c:yVal>
          <c:smooth val="0"/>
          <c:extLst>
            <c:ext xmlns:c16="http://schemas.microsoft.com/office/drawing/2014/chart" uri="{C3380CC4-5D6E-409C-BE32-E72D297353CC}">
              <c16:uniqueId val="{00000001-726C-4946-92F5-735F6FC3C156}"/>
            </c:ext>
          </c:extLst>
        </c:ser>
        <c:dLbls>
          <c:showLegendKey val="0"/>
          <c:showVal val="0"/>
          <c:showCatName val="0"/>
          <c:showSerName val="0"/>
          <c:showPercent val="0"/>
          <c:showBubbleSize val="0"/>
        </c:dLbls>
        <c:axId val="2088376416"/>
        <c:axId val="1231556559"/>
      </c:scatterChart>
      <c:valAx>
        <c:axId val="2088376416"/>
        <c:scaling>
          <c:orientation val="minMax"/>
          <c:max val="45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Caffeine Concentration (ppm)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556559"/>
        <c:crosses val="autoZero"/>
        <c:crossBetween val="midCat"/>
      </c:valAx>
      <c:valAx>
        <c:axId val="1231556559"/>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Peak Area (mAU*s)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3764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6F77E-22AE-EA47-A92E-8999EEA30443}" type="datetimeFigureOut">
              <a:rPr lang="en-US" smtClean="0"/>
              <a:t>2/22/2026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B4FDD-411C-644F-98C4-1155E5E439F9}" type="slidenum">
              <a:rPr lang="en-US" smtClean="0"/>
              <a:t>‹#›</a:t>
            </a:fld>
            <a:endParaRPr lang="en-US"/>
          </a:p>
        </p:txBody>
      </p:sp>
    </p:spTree>
    <p:extLst>
      <p:ext uri="{BB962C8B-B14F-4D97-AF65-F5344CB8AC3E}">
        <p14:creationId xmlns:p14="http://schemas.microsoft.com/office/powerpoint/2010/main" val="114640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00">
              <a:effectLst/>
              <a:latin typeface="Calibri" panose="020F0502020204030204" pitchFamily="34" charset="0"/>
              <a:cs typeface="Times New Roman" panose="02020603050405020304" pitchFamily="18" charset="0"/>
            </a:endParaRPr>
          </a:p>
          <a:p>
            <a:r>
              <a:rPr lang="en-CA" sz="1200" kern="100">
                <a:effectLst/>
                <a:latin typeface="Calibri" panose="020F0502020204030204" pitchFamily="34" charset="0"/>
                <a:cs typeface="Times New Roman" panose="02020603050405020304" pitchFamily="18" charset="0"/>
              </a:rPr>
              <a:t>Now, our objective was to compare the concentrations of riboflavin and caffeine with the amount labelled. We then wanted to compare these concentrations with the daily intake values. For riboflavin, the daily intake value is 1.3mg, if you exceed this amount you are then at risk for health risks such as diarrhea or increased urine and even urine turning a bright yellow. </a:t>
            </a:r>
          </a:p>
          <a:p>
            <a:r>
              <a:rPr lang="en-CA" sz="1200" kern="100">
                <a:effectLst/>
                <a:latin typeface="Calibri" panose="020F0502020204030204" pitchFamily="34" charset="0"/>
                <a:cs typeface="Times New Roman" panose="02020603050405020304" pitchFamily="18" charset="0"/>
              </a:rPr>
              <a:t>Whereas, for caffeine, the daily intake value is 400mg, if the 400mg is exceeded then you are at risk for irregular heartbeat and seizures.</a:t>
            </a:r>
          </a:p>
          <a:p>
            <a:endParaRPr lang="en-CA" sz="1200" kern="100">
              <a:effectLst/>
              <a:latin typeface="Calibri" panose="020F0502020204030204" pitchFamily="34" charset="0"/>
              <a:cs typeface="Times New Roman" panose="02020603050405020304" pitchFamily="18" charset="0"/>
            </a:endParaRPr>
          </a:p>
          <a:p>
            <a:r>
              <a:rPr lang="en-CA" sz="1200" kern="100">
                <a:effectLst/>
                <a:latin typeface="Calibri" panose="020F0502020204030204" pitchFamily="34" charset="0"/>
                <a:cs typeface="Times New Roman" panose="02020603050405020304" pitchFamily="18" charset="0"/>
              </a:rPr>
              <a:t>Graphic idea: (Green check &gt; (underneath arrow put the intake value) red arrow (underneath list all the negative health effects) </a:t>
            </a:r>
          </a:p>
        </p:txBody>
      </p:sp>
      <p:sp>
        <p:nvSpPr>
          <p:cNvPr id="4" name="Slide Number Placeholder 3"/>
          <p:cNvSpPr>
            <a:spLocks noGrp="1"/>
          </p:cNvSpPr>
          <p:nvPr>
            <p:ph type="sldNum" sz="quarter" idx="5"/>
          </p:nvPr>
        </p:nvSpPr>
        <p:spPr/>
        <p:txBody>
          <a:bodyPr/>
          <a:lstStyle/>
          <a:p>
            <a:fld id="{D05B4FDD-411C-644F-98C4-1155E5E439F9}" type="slidenum">
              <a:rPr lang="en-US" smtClean="0"/>
              <a:t>2</a:t>
            </a:fld>
            <a:endParaRPr lang="en-US"/>
          </a:p>
        </p:txBody>
      </p:sp>
    </p:spTree>
    <p:extLst>
      <p:ext uri="{BB962C8B-B14F-4D97-AF65-F5344CB8AC3E}">
        <p14:creationId xmlns:p14="http://schemas.microsoft.com/office/powerpoint/2010/main" val="183975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Riboflavin was not dissolving in the methanol when we attempted to make a 200ppm stock solution. Despite sonicating and waiting. So, to remedy this we decided to lower the concentration down to 54ppm and that yielded a successful dissolving</a:t>
            </a:r>
          </a:p>
          <a:p>
            <a:endParaRPr lang="en-CA"/>
          </a:p>
          <a:p>
            <a:r>
              <a:rPr lang="en-CA"/>
              <a:t>When attempting to detect riboflavin, no peaks were found using the 20:80 mix (</a:t>
            </a:r>
            <a:r>
              <a:rPr lang="en-CA" err="1"/>
              <a:t>acetonitrile:buffer</a:t>
            </a:r>
            <a:r>
              <a:rPr lang="en-CA"/>
              <a:t>) and 20min run time. So we attempted to change to 40:60 split in hopes of our polar solvent retaining the solute better and extending the run time to 30 minutes. This also did nothing</a:t>
            </a:r>
          </a:p>
        </p:txBody>
      </p:sp>
      <p:sp>
        <p:nvSpPr>
          <p:cNvPr id="4" name="Slide Number Placeholder 3"/>
          <p:cNvSpPr>
            <a:spLocks noGrp="1"/>
          </p:cNvSpPr>
          <p:nvPr>
            <p:ph type="sldNum" sz="quarter" idx="5"/>
          </p:nvPr>
        </p:nvSpPr>
        <p:spPr/>
        <p:txBody>
          <a:bodyPr/>
          <a:lstStyle/>
          <a:p>
            <a:fld id="{3129C8FE-0B6A-4A50-9143-E14743E7AE19}" type="slidenum">
              <a:rPr lang="en-CA" smtClean="0"/>
              <a:t>12</a:t>
            </a:fld>
            <a:endParaRPr lang="en-CA"/>
          </a:p>
        </p:txBody>
      </p:sp>
    </p:spTree>
    <p:extLst>
      <p:ext uri="{BB962C8B-B14F-4D97-AF65-F5344CB8AC3E}">
        <p14:creationId xmlns:p14="http://schemas.microsoft.com/office/powerpoint/2010/main" val="1491365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Given that we followed the literature procedure and setup (except different column) we can safely assume that the column plays a big part. This also means that the suitable wavelength for detection may have been different for our column and alternate parameters</a:t>
            </a:r>
          </a:p>
        </p:txBody>
      </p:sp>
      <p:sp>
        <p:nvSpPr>
          <p:cNvPr id="4" name="Slide Number Placeholder 3"/>
          <p:cNvSpPr>
            <a:spLocks noGrp="1"/>
          </p:cNvSpPr>
          <p:nvPr>
            <p:ph type="sldNum" sz="quarter" idx="5"/>
          </p:nvPr>
        </p:nvSpPr>
        <p:spPr/>
        <p:txBody>
          <a:bodyPr/>
          <a:lstStyle/>
          <a:p>
            <a:fld id="{D05B4FDD-411C-644F-98C4-1155E5E439F9}" type="slidenum">
              <a:rPr lang="en-US" smtClean="0"/>
              <a:t>13</a:t>
            </a:fld>
            <a:endParaRPr lang="en-US"/>
          </a:p>
        </p:txBody>
      </p:sp>
    </p:spTree>
    <p:extLst>
      <p:ext uri="{BB962C8B-B14F-4D97-AF65-F5344CB8AC3E}">
        <p14:creationId xmlns:p14="http://schemas.microsoft.com/office/powerpoint/2010/main" val="226053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we had more time, it would be nice to dial in the parameters that would detect riboflavin. This would mean </a:t>
            </a:r>
            <a:r>
              <a:rPr lang="en-CA" err="1"/>
              <a:t>alteriung</a:t>
            </a:r>
            <a:r>
              <a:rPr lang="en-CA"/>
              <a:t> </a:t>
            </a:r>
            <a:r>
              <a:rPr lang="en-CA" err="1"/>
              <a:t>wavelegngth</a:t>
            </a:r>
            <a:r>
              <a:rPr lang="en-CA"/>
              <a:t>, time, and most importantly, column</a:t>
            </a:r>
          </a:p>
          <a:p>
            <a:endParaRPr lang="en-CA"/>
          </a:p>
          <a:p>
            <a:r>
              <a:rPr lang="en-CA"/>
              <a:t>We also would like to try different flavours and multiple of the same can. To see if the caffeine concentration differs from flavour to flavour or can to can</a:t>
            </a:r>
          </a:p>
        </p:txBody>
      </p:sp>
      <p:sp>
        <p:nvSpPr>
          <p:cNvPr id="4" name="Slide Number Placeholder 3"/>
          <p:cNvSpPr>
            <a:spLocks noGrp="1"/>
          </p:cNvSpPr>
          <p:nvPr>
            <p:ph type="sldNum" sz="quarter" idx="5"/>
          </p:nvPr>
        </p:nvSpPr>
        <p:spPr/>
        <p:txBody>
          <a:bodyPr/>
          <a:lstStyle/>
          <a:p>
            <a:fld id="{D05B4FDD-411C-644F-98C4-1155E5E439F9}" type="slidenum">
              <a:rPr lang="en-US" smtClean="0"/>
              <a:t>14</a:t>
            </a:fld>
            <a:endParaRPr lang="en-US"/>
          </a:p>
        </p:txBody>
      </p:sp>
    </p:spTree>
    <p:extLst>
      <p:ext uri="{BB962C8B-B14F-4D97-AF65-F5344CB8AC3E}">
        <p14:creationId xmlns:p14="http://schemas.microsoft.com/office/powerpoint/2010/main" val="241568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Overall, no riboflavin was detected and caffeine was found to be 335ppm which is slightly below the can’s stated concentration of 351ppm</a:t>
            </a:r>
          </a:p>
        </p:txBody>
      </p:sp>
      <p:sp>
        <p:nvSpPr>
          <p:cNvPr id="4" name="Slide Number Placeholder 3"/>
          <p:cNvSpPr>
            <a:spLocks noGrp="1"/>
          </p:cNvSpPr>
          <p:nvPr>
            <p:ph type="sldNum" sz="quarter" idx="5"/>
          </p:nvPr>
        </p:nvSpPr>
        <p:spPr/>
        <p:txBody>
          <a:bodyPr/>
          <a:lstStyle/>
          <a:p>
            <a:fld id="{D05B4FDD-411C-644F-98C4-1155E5E439F9}" type="slidenum">
              <a:rPr lang="en-US" smtClean="0"/>
              <a:t>15</a:t>
            </a:fld>
            <a:endParaRPr lang="en-US"/>
          </a:p>
        </p:txBody>
      </p:sp>
    </p:spTree>
    <p:extLst>
      <p:ext uri="{BB962C8B-B14F-4D97-AF65-F5344CB8AC3E}">
        <p14:creationId xmlns:p14="http://schemas.microsoft.com/office/powerpoint/2010/main" val="315425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a:effectLst/>
                <a:latin typeface="Calibri" panose="020F0502020204030204" pitchFamily="34" charset="0"/>
                <a:ea typeface="Calibri" panose="020F0502020204030204" pitchFamily="34" charset="0"/>
                <a:cs typeface="Times New Roman" panose="02020603050405020304" pitchFamily="18" charset="0"/>
              </a:rPr>
              <a:t>Our main goal for the experiment was to quantitatively determine concentrations of riboflavin and caffeine in a can of Monster energy assault.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a:effectLst/>
                <a:latin typeface="Calibri" panose="020F0502020204030204" pitchFamily="34" charset="0"/>
                <a:ea typeface="Calibri" panose="020F0502020204030204" pitchFamily="34" charset="0"/>
                <a:cs typeface="Times New Roman" panose="02020603050405020304" pitchFamily="18" charset="0"/>
              </a:rPr>
              <a:t>Riboflavin also known as Vitamin B2 is a vitamin found in food and is advertised as a dietary supplement.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a:effectLst/>
                <a:latin typeface="Calibri" panose="020F0502020204030204" pitchFamily="34" charset="0"/>
                <a:ea typeface="Calibri" panose="020F0502020204030204" pitchFamily="34" charset="0"/>
                <a:cs typeface="Times New Roman" panose="02020603050405020304" pitchFamily="18" charset="0"/>
              </a:rPr>
              <a:t>Caffeine is the major active component of energy drinks such as the monster energy assault. </a:t>
            </a:r>
          </a:p>
          <a:p>
            <a:endParaRPr lang="en-US"/>
          </a:p>
        </p:txBody>
      </p:sp>
      <p:sp>
        <p:nvSpPr>
          <p:cNvPr id="4" name="Slide Number Placeholder 3"/>
          <p:cNvSpPr>
            <a:spLocks noGrp="1"/>
          </p:cNvSpPr>
          <p:nvPr>
            <p:ph type="sldNum" sz="quarter" idx="5"/>
          </p:nvPr>
        </p:nvSpPr>
        <p:spPr/>
        <p:txBody>
          <a:bodyPr/>
          <a:lstStyle/>
          <a:p>
            <a:fld id="{D05B4FDD-411C-644F-98C4-1155E5E439F9}" type="slidenum">
              <a:rPr lang="en-US" smtClean="0"/>
              <a:t>3</a:t>
            </a:fld>
            <a:endParaRPr lang="en-US"/>
          </a:p>
        </p:txBody>
      </p:sp>
    </p:spTree>
    <p:extLst>
      <p:ext uri="{BB962C8B-B14F-4D97-AF65-F5344CB8AC3E}">
        <p14:creationId xmlns:p14="http://schemas.microsoft.com/office/powerpoint/2010/main" val="215879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B4FDD-411C-644F-98C4-1155E5E439F9}" type="slidenum">
              <a:rPr lang="en-US" smtClean="0"/>
              <a:t>4</a:t>
            </a:fld>
            <a:endParaRPr lang="en-US"/>
          </a:p>
        </p:txBody>
      </p:sp>
    </p:spTree>
    <p:extLst>
      <p:ext uri="{BB962C8B-B14F-4D97-AF65-F5344CB8AC3E}">
        <p14:creationId xmlns:p14="http://schemas.microsoft.com/office/powerpoint/2010/main" val="81701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our riboflavin concentration determination, the paper we had found that conducted a very similar experiment, used a sodium-phosphate buffer solution for their Organic solvent. Fortunately, there was none already prepared so we got to gain the experience of creating a buffer solution which Mason and Garrett had not done before. We weighed out a mass of sodium phosphate that allowed us to get a concentration of 50mM in a 1L beaker, Then we altered the pH of the solution by adding 1M HCl to the beaker until the pH was 3.00 </a:t>
            </a:r>
          </a:p>
          <a:p>
            <a:endParaRPr lang="en-US"/>
          </a:p>
          <a:p>
            <a:r>
              <a:rPr lang="en-US"/>
              <a:t>The solution was then filtered through a vacuum apparatus – very similar to a </a:t>
            </a:r>
            <a:r>
              <a:rPr lang="en-US" err="1"/>
              <a:t>buchner</a:t>
            </a:r>
            <a:r>
              <a:rPr lang="en-US"/>
              <a:t> vacuum filtration in </a:t>
            </a:r>
            <a:r>
              <a:rPr lang="en-US" err="1"/>
              <a:t>Ochem</a:t>
            </a:r>
            <a:r>
              <a:rPr lang="en-US"/>
              <a:t> – to remove any </a:t>
            </a:r>
            <a:r>
              <a:rPr lang="en-US" err="1"/>
              <a:t>particules</a:t>
            </a:r>
            <a:r>
              <a:rPr lang="en-US"/>
              <a:t> – basically faster than using the 0.2 </a:t>
            </a:r>
            <a:r>
              <a:rPr lang="en-US" err="1"/>
              <a:t>luer</a:t>
            </a:r>
            <a:r>
              <a:rPr lang="en-US"/>
              <a:t> lock filters. </a:t>
            </a:r>
          </a:p>
        </p:txBody>
      </p:sp>
      <p:sp>
        <p:nvSpPr>
          <p:cNvPr id="4" name="Slide Number Placeholder 3"/>
          <p:cNvSpPr>
            <a:spLocks noGrp="1"/>
          </p:cNvSpPr>
          <p:nvPr>
            <p:ph type="sldNum" sz="quarter" idx="5"/>
          </p:nvPr>
        </p:nvSpPr>
        <p:spPr/>
        <p:txBody>
          <a:bodyPr/>
          <a:lstStyle/>
          <a:p>
            <a:fld id="{D05B4FDD-411C-644F-98C4-1155E5E439F9}" type="slidenum">
              <a:rPr lang="en-US" smtClean="0"/>
              <a:t>5</a:t>
            </a:fld>
            <a:endParaRPr lang="en-US"/>
          </a:p>
        </p:txBody>
      </p:sp>
    </p:spTree>
    <p:extLst>
      <p:ext uri="{BB962C8B-B14F-4D97-AF65-F5344CB8AC3E}">
        <p14:creationId xmlns:p14="http://schemas.microsoft.com/office/powerpoint/2010/main" val="39226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portion of the Monster Energy was poured into a 125mL </a:t>
            </a:r>
            <a:r>
              <a:rPr lang="en-US" err="1"/>
              <a:t>erlenmyer</a:t>
            </a:r>
            <a:r>
              <a:rPr lang="en-US"/>
              <a:t> flask, the sample was then degassed in a </a:t>
            </a:r>
            <a:r>
              <a:rPr lang="en-US" err="1"/>
              <a:t>sonicator</a:t>
            </a:r>
            <a:r>
              <a:rPr lang="en-US"/>
              <a:t>. After 15 minutes of sonicating we filtered it using a 0.2 um </a:t>
            </a:r>
            <a:r>
              <a:rPr lang="en-US" err="1"/>
              <a:t>luer</a:t>
            </a:r>
            <a:r>
              <a:rPr lang="en-US"/>
              <a:t> lock filter directly into an autosampler vial </a:t>
            </a:r>
          </a:p>
          <a:p>
            <a:endParaRPr lang="en-US"/>
          </a:p>
          <a:p>
            <a:endParaRPr lang="en-US"/>
          </a:p>
        </p:txBody>
      </p:sp>
      <p:sp>
        <p:nvSpPr>
          <p:cNvPr id="4" name="Slide Number Placeholder 3"/>
          <p:cNvSpPr>
            <a:spLocks noGrp="1"/>
          </p:cNvSpPr>
          <p:nvPr>
            <p:ph type="sldNum" sz="quarter" idx="5"/>
          </p:nvPr>
        </p:nvSpPr>
        <p:spPr/>
        <p:txBody>
          <a:bodyPr/>
          <a:lstStyle/>
          <a:p>
            <a:fld id="{D05B4FDD-411C-644F-98C4-1155E5E439F9}" type="slidenum">
              <a:rPr lang="en-US" smtClean="0"/>
              <a:t>6</a:t>
            </a:fld>
            <a:endParaRPr lang="en-US"/>
          </a:p>
        </p:txBody>
      </p:sp>
    </p:spTree>
    <p:extLst>
      <p:ext uri="{BB962C8B-B14F-4D97-AF65-F5344CB8AC3E}">
        <p14:creationId xmlns:p14="http://schemas.microsoft.com/office/powerpoint/2010/main" val="302699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riboflavin stock solution was made by weighing out a mass of riboflavin and then dissolving it in a volumetric flask, the flask was filled with HPLC grade methanol. However, the first attempt at making the riboflavin stock solution, the riboflavin did not dissolve and we had a made an orange juice looking solution but it was very toxic. On the second try the flask was filled halfway and shaken vigorously until it was certain that the solution was no longer cloudy. Once the solution was clear then it was made to volume using the HPLC grade methanol. </a:t>
            </a:r>
          </a:p>
          <a:p>
            <a:endParaRPr lang="en-US"/>
          </a:p>
          <a:p>
            <a:r>
              <a:rPr lang="en-US"/>
              <a:t>The caffeine stock solution on the other hand was much more simple, it was given to us. Thank you Michelle!</a:t>
            </a:r>
          </a:p>
        </p:txBody>
      </p:sp>
      <p:sp>
        <p:nvSpPr>
          <p:cNvPr id="4" name="Slide Number Placeholder 3"/>
          <p:cNvSpPr>
            <a:spLocks noGrp="1"/>
          </p:cNvSpPr>
          <p:nvPr>
            <p:ph type="sldNum" sz="quarter" idx="5"/>
          </p:nvPr>
        </p:nvSpPr>
        <p:spPr/>
        <p:txBody>
          <a:bodyPr/>
          <a:lstStyle/>
          <a:p>
            <a:fld id="{D05B4FDD-411C-644F-98C4-1155E5E439F9}" type="slidenum">
              <a:rPr lang="en-US" smtClean="0"/>
              <a:t>7</a:t>
            </a:fld>
            <a:endParaRPr lang="en-US"/>
          </a:p>
        </p:txBody>
      </p:sp>
    </p:spTree>
    <p:extLst>
      <p:ext uri="{BB962C8B-B14F-4D97-AF65-F5344CB8AC3E}">
        <p14:creationId xmlns:p14="http://schemas.microsoft.com/office/powerpoint/2010/main" val="192741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Riboflavin Concentrations were made such that the expected value would lie within the middle of the calibration curve.</a:t>
            </a:r>
          </a:p>
          <a:p>
            <a:endParaRPr lang="en-US"/>
          </a:p>
          <a:p>
            <a:r>
              <a:rPr lang="en-US"/>
              <a:t>Caffeine Concentrations were made such that we would be able to use the same autosampler vial without having to dilute. </a:t>
            </a:r>
          </a:p>
        </p:txBody>
      </p:sp>
      <p:sp>
        <p:nvSpPr>
          <p:cNvPr id="4" name="Slide Number Placeholder 3"/>
          <p:cNvSpPr>
            <a:spLocks noGrp="1"/>
          </p:cNvSpPr>
          <p:nvPr>
            <p:ph type="sldNum" sz="quarter" idx="5"/>
          </p:nvPr>
        </p:nvSpPr>
        <p:spPr/>
        <p:txBody>
          <a:bodyPr/>
          <a:lstStyle/>
          <a:p>
            <a:fld id="{D05B4FDD-411C-644F-98C4-1155E5E439F9}" type="slidenum">
              <a:rPr lang="en-US" smtClean="0"/>
              <a:t>8</a:t>
            </a:fld>
            <a:endParaRPr lang="en-US"/>
          </a:p>
        </p:txBody>
      </p:sp>
    </p:spTree>
    <p:extLst>
      <p:ext uri="{BB962C8B-B14F-4D97-AF65-F5344CB8AC3E}">
        <p14:creationId xmlns:p14="http://schemas.microsoft.com/office/powerpoint/2010/main" val="26513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Calibration curve for the 5 caffeine standards and a blank. No duplicates were run using the standards. </a:t>
            </a:r>
          </a:p>
        </p:txBody>
      </p:sp>
      <p:sp>
        <p:nvSpPr>
          <p:cNvPr id="4" name="Slide Number Placeholder 3"/>
          <p:cNvSpPr>
            <a:spLocks noGrp="1"/>
          </p:cNvSpPr>
          <p:nvPr>
            <p:ph type="sldNum" sz="quarter" idx="5"/>
          </p:nvPr>
        </p:nvSpPr>
        <p:spPr/>
        <p:txBody>
          <a:bodyPr/>
          <a:lstStyle/>
          <a:p>
            <a:fld id="{D05B4FDD-411C-644F-98C4-1155E5E439F9}" type="slidenum">
              <a:rPr lang="en-US" smtClean="0"/>
              <a:t>10</a:t>
            </a:fld>
            <a:endParaRPr lang="en-US"/>
          </a:p>
        </p:txBody>
      </p:sp>
    </p:spTree>
    <p:extLst>
      <p:ext uri="{BB962C8B-B14F-4D97-AF65-F5344CB8AC3E}">
        <p14:creationId xmlns:p14="http://schemas.microsoft.com/office/powerpoint/2010/main" val="132027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is an example of one of our real sample runs. The peak at 2.634 was identified as caffeine by comparing the retention times of the standards. The real sample was run in duplicate and their average calculated concentration is presented. Other peaks were not identified within the chromatogram and can be included in the future work. </a:t>
            </a:r>
          </a:p>
          <a:p>
            <a:endParaRPr lang="en-CA"/>
          </a:p>
          <a:p>
            <a:r>
              <a:rPr lang="en-CA"/>
              <a:t>Caffeine concentration was determined by interpolating the caffeine standard calibration curve using peak area measurements </a:t>
            </a:r>
          </a:p>
          <a:p>
            <a:endParaRPr lang="en-CA"/>
          </a:p>
          <a:p>
            <a:r>
              <a:rPr lang="en-CA"/>
              <a:t>Caffeine on the can was listed at 166 mg and the can had a volume of 0.473L so we were easily able to solve for the concentration. </a:t>
            </a:r>
          </a:p>
        </p:txBody>
      </p:sp>
      <p:sp>
        <p:nvSpPr>
          <p:cNvPr id="4" name="Slide Number Placeholder 3"/>
          <p:cNvSpPr>
            <a:spLocks noGrp="1"/>
          </p:cNvSpPr>
          <p:nvPr>
            <p:ph type="sldNum" sz="quarter" idx="5"/>
          </p:nvPr>
        </p:nvSpPr>
        <p:spPr/>
        <p:txBody>
          <a:bodyPr/>
          <a:lstStyle/>
          <a:p>
            <a:fld id="{D05B4FDD-411C-644F-98C4-1155E5E439F9}" type="slidenum">
              <a:rPr lang="en-US" smtClean="0"/>
              <a:t>11</a:t>
            </a:fld>
            <a:endParaRPr lang="en-US"/>
          </a:p>
        </p:txBody>
      </p:sp>
    </p:spTree>
    <p:extLst>
      <p:ext uri="{BB962C8B-B14F-4D97-AF65-F5344CB8AC3E}">
        <p14:creationId xmlns:p14="http://schemas.microsoft.com/office/powerpoint/2010/main" val="217210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86065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070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03637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182852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42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172096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219218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296909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119043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75A4-FAB0-4411-9F82-37DB95B503B2}" type="datetimeFigureOut">
              <a:rPr lang="en-CA" smtClean="0"/>
              <a:t>2026-02-22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83359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6475A4-FAB0-4411-9F82-37DB95B503B2}" type="datetimeFigureOut">
              <a:rPr lang="en-CA" smtClean="0"/>
              <a:t>2026-02-22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158693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475A4-FAB0-4411-9F82-37DB95B503B2}" type="datetimeFigureOut">
              <a:rPr lang="en-CA" smtClean="0"/>
              <a:t>2026-02-22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60060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6475A4-FAB0-4411-9F82-37DB95B503B2}" type="datetimeFigureOut">
              <a:rPr lang="en-CA" smtClean="0"/>
              <a:t>2026-02-22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428286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75A4-FAB0-4411-9F82-37DB95B503B2}" type="datetimeFigureOut">
              <a:rPr lang="en-CA" smtClean="0"/>
              <a:t>2026-02-22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349546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475A4-FAB0-4411-9F82-37DB95B503B2}" type="datetimeFigureOut">
              <a:rPr lang="en-CA" smtClean="0"/>
              <a:t>2026-02-22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200817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6475A4-FAB0-4411-9F82-37DB95B503B2}" type="datetimeFigureOut">
              <a:rPr lang="en-CA" smtClean="0"/>
              <a:t>2026-02-22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3FD2B3-C07B-492A-8FA4-BFE8AFEF8652}" type="slidenum">
              <a:rPr lang="en-CA" smtClean="0"/>
              <a:t>‹#›</a:t>
            </a:fld>
            <a:endParaRPr lang="en-CA"/>
          </a:p>
        </p:txBody>
      </p:sp>
    </p:spTree>
    <p:extLst>
      <p:ext uri="{BB962C8B-B14F-4D97-AF65-F5344CB8AC3E}">
        <p14:creationId xmlns:p14="http://schemas.microsoft.com/office/powerpoint/2010/main" val="400857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6475A4-FAB0-4411-9F82-37DB95B503B2}" type="datetimeFigureOut">
              <a:rPr lang="en-CA" smtClean="0"/>
              <a:t>2026-02-22</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3FD2B3-C07B-492A-8FA4-BFE8AFEF8652}" type="slidenum">
              <a:rPr lang="en-CA" smtClean="0"/>
              <a:t>‹#›</a:t>
            </a:fld>
            <a:endParaRPr lang="en-CA"/>
          </a:p>
        </p:txBody>
      </p:sp>
    </p:spTree>
    <p:extLst>
      <p:ext uri="{BB962C8B-B14F-4D97-AF65-F5344CB8AC3E}">
        <p14:creationId xmlns:p14="http://schemas.microsoft.com/office/powerpoint/2010/main" val="3604716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https://study.com/cimages/multimages/16/str1629522124907326970.jpg"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hyperlink" Target="https://www.hsph.harvard.edu/nutritionsource/riboflavin-vitamin-b2/#:~:text=RDA%3A%20The%20Recommended%20Dietary%20Allowance,and%201.6%20mg%20daily%2C%20respectively" TargetMode="External"/><Relationship Id="rId2" Type="http://schemas.openxmlformats.org/officeDocument/2006/relationships/hyperlink" Target="https://doi.org/10.1021/ed500544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s://study.com/cimages/multimages/16/str1629522124907326970.jpg"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1B0A-5F9A-42E9-8B3D-DC3B44BC3472}"/>
              </a:ext>
            </a:extLst>
          </p:cNvPr>
          <p:cNvSpPr>
            <a:spLocks noGrp="1"/>
          </p:cNvSpPr>
          <p:nvPr>
            <p:ph type="ctrTitle"/>
          </p:nvPr>
        </p:nvSpPr>
        <p:spPr/>
        <p:txBody>
          <a:bodyPr>
            <a:normAutofit fontScale="90000"/>
          </a:bodyPr>
          <a:lstStyle/>
          <a:p>
            <a:r>
              <a:rPr lang="en-CA" sz="4200" b="1" kern="10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Determination of Riboflavin (Vitamin B2) and Caffeine in Energy Drinks Using HPLC with Fluorescence detection/UV-VIS</a:t>
            </a:r>
            <a:br>
              <a:rPr lang="en-CA" sz="1800" kern="10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br>
            <a:endParaRPr lang="en-CA">
              <a:solidFill>
                <a:schemeClr val="accent2">
                  <a:lumMod val="75000"/>
                </a:schemeClr>
              </a:solidFill>
            </a:endParaRPr>
          </a:p>
        </p:txBody>
      </p:sp>
      <p:sp>
        <p:nvSpPr>
          <p:cNvPr id="3" name="Subtitle 2">
            <a:extLst>
              <a:ext uri="{FF2B5EF4-FFF2-40B4-BE49-F238E27FC236}">
                <a16:creationId xmlns:a16="http://schemas.microsoft.com/office/drawing/2014/main" id="{0A6AECEC-3C62-2864-F827-C3AE0C20658E}"/>
              </a:ext>
            </a:extLst>
          </p:cNvPr>
          <p:cNvSpPr>
            <a:spLocks noGrp="1"/>
          </p:cNvSpPr>
          <p:nvPr>
            <p:ph type="subTitle" idx="1"/>
          </p:nvPr>
        </p:nvSpPr>
        <p:spPr/>
        <p:txBody>
          <a:bodyPr/>
          <a:lstStyle/>
          <a:p>
            <a:r>
              <a:rPr lang="en-CA"/>
              <a:t>Garrett </a:t>
            </a:r>
            <a:r>
              <a:rPr lang="en-CA" err="1"/>
              <a:t>Grubisa</a:t>
            </a:r>
            <a:r>
              <a:rPr lang="en-CA"/>
              <a:t>, Mason Swanton and </a:t>
            </a:r>
            <a:r>
              <a:rPr lang="en-CA" err="1"/>
              <a:t>Gursevak</a:t>
            </a:r>
            <a:r>
              <a:rPr lang="en-CA"/>
              <a:t> Uppal</a:t>
            </a:r>
          </a:p>
        </p:txBody>
      </p:sp>
    </p:spTree>
    <p:extLst>
      <p:ext uri="{BB962C8B-B14F-4D97-AF65-F5344CB8AC3E}">
        <p14:creationId xmlns:p14="http://schemas.microsoft.com/office/powerpoint/2010/main" val="1642707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ACC3-1E51-5B8A-AF9F-018EC62230A0}"/>
              </a:ext>
            </a:extLst>
          </p:cNvPr>
          <p:cNvSpPr>
            <a:spLocks noGrp="1"/>
          </p:cNvSpPr>
          <p:nvPr>
            <p:ph type="title"/>
          </p:nvPr>
        </p:nvSpPr>
        <p:spPr/>
        <p:txBody>
          <a:bodyPr/>
          <a:lstStyle/>
          <a:p>
            <a:r>
              <a:rPr lang="en-CA"/>
              <a:t>Data and results</a:t>
            </a:r>
          </a:p>
        </p:txBody>
      </p:sp>
      <p:graphicFrame>
        <p:nvGraphicFramePr>
          <p:cNvPr id="4" name="Content Placeholder 3">
            <a:extLst>
              <a:ext uri="{FF2B5EF4-FFF2-40B4-BE49-F238E27FC236}">
                <a16:creationId xmlns:a16="http://schemas.microsoft.com/office/drawing/2014/main" id="{11D6259C-CE48-6781-4FF9-7AA0F727CD75}"/>
              </a:ext>
            </a:extLst>
          </p:cNvPr>
          <p:cNvGraphicFramePr>
            <a:graphicFrameLocks noGrp="1"/>
          </p:cNvGraphicFramePr>
          <p:nvPr>
            <p:ph idx="1"/>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6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29CF-E129-189D-EAFB-9CDCA396C324}"/>
              </a:ext>
            </a:extLst>
          </p:cNvPr>
          <p:cNvSpPr>
            <a:spLocks noGrp="1"/>
          </p:cNvSpPr>
          <p:nvPr>
            <p:ph type="title"/>
          </p:nvPr>
        </p:nvSpPr>
        <p:spPr/>
        <p:txBody>
          <a:bodyPr/>
          <a:lstStyle/>
          <a:p>
            <a:r>
              <a:rPr lang="en-CA"/>
              <a:t>Data and Results</a:t>
            </a:r>
          </a:p>
        </p:txBody>
      </p:sp>
      <p:pic>
        <p:nvPicPr>
          <p:cNvPr id="5" name="Content Placeholder 4">
            <a:extLst>
              <a:ext uri="{FF2B5EF4-FFF2-40B4-BE49-F238E27FC236}">
                <a16:creationId xmlns:a16="http://schemas.microsoft.com/office/drawing/2014/main" id="{84EB576F-BADC-386C-B244-878CB832E896}"/>
              </a:ext>
            </a:extLst>
          </p:cNvPr>
          <p:cNvPicPr>
            <a:picLocks noGrp="1" noChangeAspect="1"/>
          </p:cNvPicPr>
          <p:nvPr>
            <p:ph sz="half" idx="1"/>
          </p:nvPr>
        </p:nvPicPr>
        <p:blipFill>
          <a:blip r:embed="rId3"/>
          <a:stretch>
            <a:fillRect/>
          </a:stretch>
        </p:blipFill>
        <p:spPr>
          <a:xfrm>
            <a:off x="107756" y="2202288"/>
            <a:ext cx="5912044" cy="3202356"/>
          </a:xfrm>
        </p:spPr>
      </p:pic>
      <p:sp>
        <p:nvSpPr>
          <p:cNvPr id="6" name="Content Placeholder 5">
            <a:extLst>
              <a:ext uri="{FF2B5EF4-FFF2-40B4-BE49-F238E27FC236}">
                <a16:creationId xmlns:a16="http://schemas.microsoft.com/office/drawing/2014/main" id="{EF3812D0-0B6C-99E3-936D-4B5F0CD7ED78}"/>
              </a:ext>
            </a:extLst>
          </p:cNvPr>
          <p:cNvSpPr>
            <a:spLocks noGrp="1"/>
          </p:cNvSpPr>
          <p:nvPr>
            <p:ph sz="half" idx="2"/>
          </p:nvPr>
        </p:nvSpPr>
        <p:spPr>
          <a:xfrm>
            <a:off x="6172202" y="2202288"/>
            <a:ext cx="3975098" cy="4046112"/>
          </a:xfrm>
        </p:spPr>
        <p:txBody>
          <a:bodyPr/>
          <a:lstStyle/>
          <a:p>
            <a:r>
              <a:rPr lang="en-CA"/>
              <a:t>Caffeine concentration determined to be 335 ppm </a:t>
            </a:r>
          </a:p>
          <a:p>
            <a:endParaRPr lang="en-CA"/>
          </a:p>
          <a:p>
            <a:endParaRPr lang="en-CA"/>
          </a:p>
          <a:p>
            <a:r>
              <a:rPr lang="en-CA"/>
              <a:t>Caffeine contented listed to be 351. ppm </a:t>
            </a:r>
          </a:p>
        </p:txBody>
      </p:sp>
      <p:pic>
        <p:nvPicPr>
          <p:cNvPr id="8" name="Picture 105113367" descr="Caffeine | Structure, Formula &amp; Composition - Video &amp; Lesson Transcript |  Study.com">
            <a:extLst>
              <a:ext uri="{FF2B5EF4-FFF2-40B4-BE49-F238E27FC236}">
                <a16:creationId xmlns:a16="http://schemas.microsoft.com/office/drawing/2014/main" id="{07873515-8178-B92B-3722-A966F08F819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701718" y="2603103"/>
            <a:ext cx="1587136" cy="139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9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E9D-71F2-7F59-319A-3426E6033CB9}"/>
              </a:ext>
            </a:extLst>
          </p:cNvPr>
          <p:cNvSpPr>
            <a:spLocks noGrp="1"/>
          </p:cNvSpPr>
          <p:nvPr>
            <p:ph type="title"/>
          </p:nvPr>
        </p:nvSpPr>
        <p:spPr/>
        <p:txBody>
          <a:bodyPr/>
          <a:lstStyle/>
          <a:p>
            <a:r>
              <a:rPr lang="en-CA"/>
              <a:t>Challenges</a:t>
            </a:r>
          </a:p>
        </p:txBody>
      </p:sp>
      <p:sp>
        <p:nvSpPr>
          <p:cNvPr id="3" name="Content Placeholder 2">
            <a:extLst>
              <a:ext uri="{FF2B5EF4-FFF2-40B4-BE49-F238E27FC236}">
                <a16:creationId xmlns:a16="http://schemas.microsoft.com/office/drawing/2014/main" id="{ECE4D800-BDE1-08E1-BB61-558AD5AB1D28}"/>
              </a:ext>
            </a:extLst>
          </p:cNvPr>
          <p:cNvSpPr>
            <a:spLocks noGrp="1"/>
          </p:cNvSpPr>
          <p:nvPr>
            <p:ph idx="1"/>
          </p:nvPr>
        </p:nvSpPr>
        <p:spPr/>
        <p:txBody>
          <a:bodyPr/>
          <a:lstStyle/>
          <a:p>
            <a:r>
              <a:rPr lang="en-CA"/>
              <a:t>Riboflavin stock solution preparation</a:t>
            </a:r>
          </a:p>
          <a:p>
            <a:pPr lvl="1"/>
            <a:r>
              <a:rPr lang="en-CA"/>
              <a:t>200ppm not dissolving</a:t>
            </a:r>
          </a:p>
          <a:p>
            <a:endParaRPr lang="en-CA"/>
          </a:p>
          <a:p>
            <a:r>
              <a:rPr lang="en-CA"/>
              <a:t>Riboflavin detection</a:t>
            </a:r>
          </a:p>
          <a:p>
            <a:pPr lvl="1"/>
            <a:r>
              <a:rPr lang="en-CA"/>
              <a:t>No significant peaks</a:t>
            </a:r>
          </a:p>
          <a:p>
            <a:endParaRPr lang="en-CA"/>
          </a:p>
        </p:txBody>
      </p:sp>
    </p:spTree>
    <p:extLst>
      <p:ext uri="{BB962C8B-B14F-4D97-AF65-F5344CB8AC3E}">
        <p14:creationId xmlns:p14="http://schemas.microsoft.com/office/powerpoint/2010/main" val="39158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F65D-07C7-4AC4-58B2-3F87C2FE245F}"/>
              </a:ext>
            </a:extLst>
          </p:cNvPr>
          <p:cNvSpPr>
            <a:spLocks noGrp="1"/>
          </p:cNvSpPr>
          <p:nvPr>
            <p:ph type="title"/>
          </p:nvPr>
        </p:nvSpPr>
        <p:spPr>
          <a:xfrm>
            <a:off x="838196" y="978408"/>
            <a:ext cx="6007608" cy="1106424"/>
          </a:xfrm>
        </p:spPr>
        <p:txBody>
          <a:bodyPr>
            <a:normAutofit/>
          </a:bodyPr>
          <a:lstStyle/>
          <a:p>
            <a:r>
              <a:rPr lang="en-CA" sz="2800"/>
              <a:t>Lessons</a:t>
            </a:r>
          </a:p>
        </p:txBody>
      </p:sp>
      <p:sp>
        <p:nvSpPr>
          <p:cNvPr id="3" name="Content Placeholder 2">
            <a:extLst>
              <a:ext uri="{FF2B5EF4-FFF2-40B4-BE49-F238E27FC236}">
                <a16:creationId xmlns:a16="http://schemas.microsoft.com/office/drawing/2014/main" id="{FFE57E1E-D95F-9C6E-0CB6-4A7FBE124A5A}"/>
              </a:ext>
            </a:extLst>
          </p:cNvPr>
          <p:cNvSpPr>
            <a:spLocks noGrp="1"/>
          </p:cNvSpPr>
          <p:nvPr>
            <p:ph idx="1"/>
          </p:nvPr>
        </p:nvSpPr>
        <p:spPr>
          <a:xfrm>
            <a:off x="841244" y="2359152"/>
            <a:ext cx="6007608" cy="3429000"/>
          </a:xfrm>
        </p:spPr>
        <p:txBody>
          <a:bodyPr>
            <a:normAutofit/>
          </a:bodyPr>
          <a:lstStyle/>
          <a:p>
            <a:r>
              <a:rPr lang="en-CA" sz="2000"/>
              <a:t>Relearned buffer solution preparation</a:t>
            </a:r>
          </a:p>
          <a:p>
            <a:r>
              <a:rPr lang="en-CA" sz="2000"/>
              <a:t>Column and Wavelength matters</a:t>
            </a:r>
          </a:p>
          <a:p>
            <a:endParaRPr lang="en-CA" sz="2000"/>
          </a:p>
        </p:txBody>
      </p:sp>
      <p:pic>
        <p:nvPicPr>
          <p:cNvPr id="2050" name="Picture 2" descr="How to calculate the Wavelength of the Light? - GeeksforGeeks">
            <a:extLst>
              <a:ext uri="{FF2B5EF4-FFF2-40B4-BE49-F238E27FC236}">
                <a16:creationId xmlns:a16="http://schemas.microsoft.com/office/drawing/2014/main" id="{CADDB7A3-1106-0B76-68F8-40E1A8CEAC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80960" y="975170"/>
            <a:ext cx="4233672" cy="1968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PLC Column – Orochem">
            <a:extLst>
              <a:ext uri="{FF2B5EF4-FFF2-40B4-BE49-F238E27FC236}">
                <a16:creationId xmlns:a16="http://schemas.microsoft.com/office/drawing/2014/main" id="{E9C036AF-EADD-1864-BAF8-C224DC1237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59129" y="3472468"/>
            <a:ext cx="3273777"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2E16-4AA9-3D0F-195A-1C8DE64DB75F}"/>
              </a:ext>
            </a:extLst>
          </p:cNvPr>
          <p:cNvSpPr>
            <a:spLocks noGrp="1"/>
          </p:cNvSpPr>
          <p:nvPr>
            <p:ph type="title"/>
          </p:nvPr>
        </p:nvSpPr>
        <p:spPr>
          <a:xfrm>
            <a:off x="677334" y="609600"/>
            <a:ext cx="8596668" cy="1320800"/>
          </a:xfrm>
        </p:spPr>
        <p:txBody>
          <a:bodyPr>
            <a:normAutofit/>
          </a:bodyPr>
          <a:lstStyle/>
          <a:p>
            <a:r>
              <a:rPr lang="en-CA"/>
              <a:t>Future Work</a:t>
            </a:r>
          </a:p>
        </p:txBody>
      </p:sp>
      <p:pic>
        <p:nvPicPr>
          <p:cNvPr id="1032" name="Picture 8" descr="Inside the World of Monster Energy Collecting | PUNCH">
            <a:extLst>
              <a:ext uri="{FF2B5EF4-FFF2-40B4-BE49-F238E27FC236}">
                <a16:creationId xmlns:a16="http://schemas.microsoft.com/office/drawing/2014/main" id="{AE66DDB4-08C6-1717-F9F1-D8EA79C56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9" r="29315" b="-1"/>
          <a:stretch/>
        </p:blipFill>
        <p:spPr bwMode="auto">
          <a:xfrm>
            <a:off x="953389" y="2159663"/>
            <a:ext cx="2044169" cy="38816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9AC504A-BE8E-502E-DE99-1FC417A39742}"/>
              </a:ext>
            </a:extLst>
          </p:cNvPr>
          <p:cNvSpPr>
            <a:spLocks noGrp="1"/>
          </p:cNvSpPr>
          <p:nvPr>
            <p:ph idx="1"/>
          </p:nvPr>
        </p:nvSpPr>
        <p:spPr>
          <a:xfrm>
            <a:off x="6329363" y="2160589"/>
            <a:ext cx="2944638" cy="3880773"/>
          </a:xfrm>
        </p:spPr>
        <p:txBody>
          <a:bodyPr>
            <a:normAutofit/>
          </a:bodyPr>
          <a:lstStyle/>
          <a:p>
            <a:r>
              <a:rPr lang="en-CA" sz="1500"/>
              <a:t>Parameters</a:t>
            </a:r>
          </a:p>
          <a:p>
            <a:endParaRPr lang="en-CA" sz="1500"/>
          </a:p>
          <a:p>
            <a:endParaRPr lang="en-CA" sz="1500"/>
          </a:p>
          <a:p>
            <a:endParaRPr lang="en-CA" sz="1500"/>
          </a:p>
          <a:p>
            <a:endParaRPr lang="en-CA" sz="1500"/>
          </a:p>
          <a:p>
            <a:r>
              <a:rPr lang="en-CA" sz="1500"/>
              <a:t>Multiple cans, multiple flavours</a:t>
            </a:r>
          </a:p>
          <a:p>
            <a:endParaRPr lang="en-CA" sz="1500"/>
          </a:p>
        </p:txBody>
      </p:sp>
      <p:pic>
        <p:nvPicPr>
          <p:cNvPr id="1034" name="Picture 10" descr="The HPLC system: simply explained">
            <a:extLst>
              <a:ext uri="{FF2B5EF4-FFF2-40B4-BE49-F238E27FC236}">
                <a16:creationId xmlns:a16="http://schemas.microsoft.com/office/drawing/2014/main" id="{A787DECF-EC0E-71A4-BA06-F849476561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80"/>
          <a:stretch/>
        </p:blipFill>
        <p:spPr bwMode="auto">
          <a:xfrm>
            <a:off x="3754023" y="2158074"/>
            <a:ext cx="2092664" cy="38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0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4D15-FB3A-020D-EB59-FA4A44F6315C}"/>
              </a:ext>
            </a:extLst>
          </p:cNvPr>
          <p:cNvSpPr>
            <a:spLocks noGrp="1"/>
          </p:cNvSpPr>
          <p:nvPr>
            <p:ph type="title"/>
          </p:nvPr>
        </p:nvSpPr>
        <p:spPr/>
        <p:txBody>
          <a:bodyPr/>
          <a:lstStyle/>
          <a:p>
            <a:r>
              <a:rPr lang="en-CA"/>
              <a:t>Conclusion</a:t>
            </a:r>
          </a:p>
        </p:txBody>
      </p:sp>
      <p:sp>
        <p:nvSpPr>
          <p:cNvPr id="3" name="Content Placeholder 2">
            <a:extLst>
              <a:ext uri="{FF2B5EF4-FFF2-40B4-BE49-F238E27FC236}">
                <a16:creationId xmlns:a16="http://schemas.microsoft.com/office/drawing/2014/main" id="{2DA22A79-B7EF-A170-6438-60783DB05915}"/>
              </a:ext>
            </a:extLst>
          </p:cNvPr>
          <p:cNvSpPr>
            <a:spLocks noGrp="1"/>
          </p:cNvSpPr>
          <p:nvPr>
            <p:ph idx="1"/>
          </p:nvPr>
        </p:nvSpPr>
        <p:spPr/>
        <p:txBody>
          <a:bodyPr/>
          <a:lstStyle/>
          <a:p>
            <a:endParaRPr lang="en-CA"/>
          </a:p>
          <a:p>
            <a:r>
              <a:rPr lang="en-CA"/>
              <a:t>Riboflavin</a:t>
            </a:r>
          </a:p>
          <a:p>
            <a:endParaRPr lang="en-CA"/>
          </a:p>
          <a:p>
            <a:endParaRPr lang="en-CA"/>
          </a:p>
          <a:p>
            <a:endParaRPr lang="en-CA"/>
          </a:p>
          <a:p>
            <a:r>
              <a:rPr lang="en-CA"/>
              <a:t>Caffeine </a:t>
            </a:r>
          </a:p>
        </p:txBody>
      </p:sp>
      <p:pic>
        <p:nvPicPr>
          <p:cNvPr id="5" name="Graphic 4" descr="Close with solid fill">
            <a:extLst>
              <a:ext uri="{FF2B5EF4-FFF2-40B4-BE49-F238E27FC236}">
                <a16:creationId xmlns:a16="http://schemas.microsoft.com/office/drawing/2014/main" id="{C37122C5-A003-81A9-AE05-DE046D94DB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8401" y="2017378"/>
            <a:ext cx="1411622" cy="1411622"/>
          </a:xfrm>
          <a:prstGeom prst="rect">
            <a:avLst/>
          </a:prstGeom>
        </p:spPr>
      </p:pic>
      <p:pic>
        <p:nvPicPr>
          <p:cNvPr id="7" name="Graphic 6" descr="Checkmark with solid fill">
            <a:extLst>
              <a:ext uri="{FF2B5EF4-FFF2-40B4-BE49-F238E27FC236}">
                <a16:creationId xmlns:a16="http://schemas.microsoft.com/office/drawing/2014/main" id="{1F525582-776A-958E-0F72-BB0E00A78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8402" y="4001294"/>
            <a:ext cx="1411621" cy="1411621"/>
          </a:xfrm>
          <a:prstGeom prst="rect">
            <a:avLst/>
          </a:prstGeom>
        </p:spPr>
      </p:pic>
    </p:spTree>
    <p:extLst>
      <p:ext uri="{BB962C8B-B14F-4D97-AF65-F5344CB8AC3E}">
        <p14:creationId xmlns:p14="http://schemas.microsoft.com/office/powerpoint/2010/main" val="23753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CD87-FC07-5332-B9C5-1DA5F2224388}"/>
              </a:ext>
            </a:extLst>
          </p:cNvPr>
          <p:cNvSpPr>
            <a:spLocks noGrp="1"/>
          </p:cNvSpPr>
          <p:nvPr>
            <p:ph type="title"/>
          </p:nvPr>
        </p:nvSpPr>
        <p:spPr/>
        <p:txBody>
          <a:bodyPr/>
          <a:lstStyle/>
          <a:p>
            <a:r>
              <a:rPr lang="en-CA"/>
              <a:t>References </a:t>
            </a:r>
          </a:p>
        </p:txBody>
      </p:sp>
      <p:sp>
        <p:nvSpPr>
          <p:cNvPr id="3" name="Content Placeholder 2">
            <a:extLst>
              <a:ext uri="{FF2B5EF4-FFF2-40B4-BE49-F238E27FC236}">
                <a16:creationId xmlns:a16="http://schemas.microsoft.com/office/drawing/2014/main" id="{883611D0-F78F-90AD-CFAD-0C231ACEF4FB}"/>
              </a:ext>
            </a:extLst>
          </p:cNvPr>
          <p:cNvSpPr>
            <a:spLocks noGrp="1"/>
          </p:cNvSpPr>
          <p:nvPr>
            <p:ph idx="1"/>
          </p:nvPr>
        </p:nvSpPr>
        <p:spPr/>
        <p:txBody>
          <a:bodyPr>
            <a:normAutofit fontScale="85000" lnSpcReduction="20000"/>
          </a:bodyPr>
          <a:lstStyle/>
          <a:p>
            <a:pPr marL="0" indent="0">
              <a:lnSpc>
                <a:spcPct val="107000"/>
              </a:lnSpc>
              <a:spcAft>
                <a:spcPts val="800"/>
              </a:spcAft>
              <a:buNone/>
            </a:pPr>
            <a:endParaRPr lang="en-CA" sz="18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kern="100">
                <a:effectLst/>
                <a:latin typeface="Calibri" panose="020F0502020204030204" pitchFamily="34" charset="0"/>
                <a:ea typeface="Calibri" panose="020F0502020204030204" pitchFamily="34" charset="0"/>
                <a:cs typeface="Arial" panose="020B0604020202020204" pitchFamily="34" charset="0"/>
              </a:rPr>
              <a:t>Brewer, S. Chemistry 3120 Instrumental Analysis Laboratory Manual; Thompson Rivers University: Kamloops, BC, 2023. </a:t>
            </a:r>
          </a:p>
          <a:p>
            <a:pPr>
              <a:lnSpc>
                <a:spcPct val="107000"/>
              </a:lnSpc>
              <a:spcAft>
                <a:spcPts val="800"/>
              </a:spcAft>
            </a:pPr>
            <a:r>
              <a:rPr lang="en-CA" sz="1800" kern="100">
                <a:effectLst/>
                <a:latin typeface="Calibri" panose="020F0502020204030204" pitchFamily="34" charset="0"/>
                <a:ea typeface="Calibri" panose="020F0502020204030204" pitchFamily="34" charset="0"/>
                <a:cs typeface="Arial" panose="020B0604020202020204" pitchFamily="34" charset="0"/>
              </a:rPr>
              <a:t>Health Canada, Caffeine in foods, Government of Canada, 2022. https://www.canada.ca/en/health-canada/services/food-nutrition/food-safety/foodadditives/caffeine-foods.html (accessed November 20, 2023)</a:t>
            </a:r>
          </a:p>
          <a:p>
            <a:pPr>
              <a:lnSpc>
                <a:spcPct val="107000"/>
              </a:lnSpc>
              <a:spcAft>
                <a:spcPts val="800"/>
              </a:spcAft>
            </a:pPr>
            <a:r>
              <a:rPr lang="en-CA" sz="1800" kern="100">
                <a:effectLst/>
                <a:latin typeface="Calibri" panose="020F0502020204030204" pitchFamily="34" charset="0"/>
                <a:ea typeface="Calibri" panose="020F0502020204030204" pitchFamily="34" charset="0"/>
                <a:cs typeface="Arial" panose="020B0604020202020204" pitchFamily="34" charset="0"/>
              </a:rPr>
              <a:t>Marti-Andres, P. L.; </a:t>
            </a:r>
            <a:r>
              <a:rPr lang="en-CA" sz="1800" kern="100" err="1">
                <a:effectLst/>
                <a:latin typeface="Calibri" panose="020F0502020204030204" pitchFamily="34" charset="0"/>
                <a:ea typeface="Calibri" panose="020F0502020204030204" pitchFamily="34" charset="0"/>
                <a:cs typeface="Arial" panose="020B0604020202020204" pitchFamily="34" charset="0"/>
              </a:rPr>
              <a:t>Escuder</a:t>
            </a:r>
            <a:r>
              <a:rPr lang="en-CA" sz="1800" kern="100">
                <a:effectLst/>
                <a:latin typeface="Calibri" panose="020F0502020204030204" pitchFamily="34" charset="0"/>
                <a:ea typeface="Calibri" panose="020F0502020204030204" pitchFamily="34" charset="0"/>
                <a:cs typeface="Arial" panose="020B0604020202020204" pitchFamily="34" charset="0"/>
              </a:rPr>
              <a:t>-Gila, L. Y.; Martin-</a:t>
            </a:r>
            <a:r>
              <a:rPr lang="en-CA" sz="1800" kern="100" err="1">
                <a:effectLst/>
                <a:latin typeface="Calibri" panose="020F0502020204030204" pitchFamily="34" charset="0"/>
                <a:ea typeface="Calibri" panose="020F0502020204030204" pitchFamily="34" charset="0"/>
                <a:cs typeface="Arial" panose="020B0604020202020204" pitchFamily="34" charset="0"/>
              </a:rPr>
              <a:t>Biosca</a:t>
            </a:r>
            <a:r>
              <a:rPr lang="en-CA" sz="1800" kern="100">
                <a:effectLst/>
                <a:latin typeface="Calibri" panose="020F0502020204030204" pitchFamily="34" charset="0"/>
                <a:ea typeface="Calibri" panose="020F0502020204030204" pitchFamily="34" charset="0"/>
                <a:cs typeface="Arial" panose="020B0604020202020204" pitchFamily="34" charset="0"/>
              </a:rPr>
              <a:t>, S. Y.; Sagrado, S.; Medina-Hernandez, M. J. Simultaneous Determination of Pyridoxine and Riboflavin in Energy Drinks by High-Performance Liquid Chromatography with Fluorescence Detection</a:t>
            </a:r>
            <a:r>
              <a:rPr lang="en-CA" sz="1800" i="1" kern="100">
                <a:effectLst/>
                <a:latin typeface="Calibri" panose="020F0502020204030204" pitchFamily="34" charset="0"/>
                <a:ea typeface="Calibri" panose="020F0502020204030204" pitchFamily="34" charset="0"/>
                <a:cs typeface="Arial" panose="020B0604020202020204" pitchFamily="34" charset="0"/>
              </a:rPr>
              <a:t>. J. Chem. Educ.</a:t>
            </a:r>
            <a:r>
              <a:rPr lang="en-CA" sz="1800" b="1" i="1" kern="100">
                <a:effectLst/>
                <a:latin typeface="Calibri" panose="020F0502020204030204" pitchFamily="34" charset="0"/>
                <a:ea typeface="Calibri" panose="020F0502020204030204" pitchFamily="34" charset="0"/>
                <a:cs typeface="Arial" panose="020B0604020202020204" pitchFamily="34" charset="0"/>
              </a:rPr>
              <a:t> </a:t>
            </a:r>
            <a:r>
              <a:rPr lang="en-CA" sz="1800" b="1" kern="100">
                <a:effectLst/>
                <a:latin typeface="Calibri" panose="020F0502020204030204" pitchFamily="34" charset="0"/>
                <a:ea typeface="Calibri" panose="020F0502020204030204" pitchFamily="34" charset="0"/>
                <a:cs typeface="Arial" panose="020B0604020202020204" pitchFamily="34" charset="0"/>
              </a:rPr>
              <a:t>2015</a:t>
            </a:r>
            <a:r>
              <a:rPr lang="en-CA" sz="1800" kern="100">
                <a:effectLst/>
                <a:latin typeface="Calibri" panose="020F0502020204030204" pitchFamily="34" charset="0"/>
                <a:ea typeface="Calibri" panose="020F0502020204030204" pitchFamily="34" charset="0"/>
                <a:cs typeface="Arial" panose="020B0604020202020204" pitchFamily="34" charset="0"/>
              </a:rPr>
              <a:t>, </a:t>
            </a:r>
            <a:r>
              <a:rPr lang="en-CA" sz="1800" i="1" kern="100">
                <a:effectLst/>
                <a:latin typeface="Calibri" panose="020F0502020204030204" pitchFamily="34" charset="0"/>
                <a:ea typeface="Calibri" panose="020F0502020204030204" pitchFamily="34" charset="0"/>
                <a:cs typeface="Arial" panose="020B0604020202020204" pitchFamily="34" charset="0"/>
              </a:rPr>
              <a:t>92, 5, 903–906. </a:t>
            </a:r>
            <a:r>
              <a:rPr lang="en-CA" sz="1800" i="1" u="sng" kern="10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https://doi.org/10.1021/ed500544h</a:t>
            </a:r>
            <a:endParaRPr lang="en-CA" sz="1800" kern="100">
              <a:effectLst/>
              <a:latin typeface="Calibri" panose="020F0502020204030204" pitchFamily="34" charset="0"/>
              <a:ea typeface="Calibri" panose="020F0502020204030204" pitchFamily="34" charset="0"/>
              <a:cs typeface="Arial" panose="020B0604020202020204" pitchFamily="34" charset="0"/>
            </a:endParaRPr>
          </a:p>
          <a:p>
            <a:r>
              <a:rPr lang="en-CA" sz="1800">
                <a:effectLst/>
                <a:latin typeface="Calibri" panose="020F0502020204030204" pitchFamily="34" charset="0"/>
                <a:ea typeface="Calibri" panose="020F0502020204030204" pitchFamily="34" charset="0"/>
                <a:cs typeface="Arial" panose="020B0604020202020204" pitchFamily="34" charset="0"/>
              </a:rPr>
              <a:t>Harvard T. H. Chan School of Public Health, Vitamin B2 The Nutrition Source. 2023. </a:t>
            </a:r>
            <a:r>
              <a:rPr lang="en-CA"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https://www.hsph.harvard.edu/nutritionsource/riboflavin-vitamin-b2/#:~:text=RDA%3A%20The%20Recommended%20Dietary%20Allowance,and%201.6%20mg%20daily%2C%20respectively</a:t>
            </a:r>
            <a:r>
              <a:rPr lang="en-CA" sz="1800">
                <a:effectLst/>
                <a:latin typeface="Calibri" panose="020F0502020204030204" pitchFamily="34" charset="0"/>
                <a:ea typeface="Calibri" panose="020F0502020204030204" pitchFamily="34" charset="0"/>
                <a:cs typeface="Arial" panose="020B0604020202020204" pitchFamily="34" charset="0"/>
              </a:rPr>
              <a:t>. (Accessed November 20, 2023)</a:t>
            </a:r>
            <a:endParaRPr lang="en-CA"/>
          </a:p>
        </p:txBody>
      </p:sp>
    </p:spTree>
    <p:extLst>
      <p:ext uri="{BB962C8B-B14F-4D97-AF65-F5344CB8AC3E}">
        <p14:creationId xmlns:p14="http://schemas.microsoft.com/office/powerpoint/2010/main" val="429160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82D1-9654-1094-DD7E-3080A03952F1}"/>
              </a:ext>
            </a:extLst>
          </p:cNvPr>
          <p:cNvSpPr>
            <a:spLocks noGrp="1"/>
          </p:cNvSpPr>
          <p:nvPr>
            <p:ph type="title"/>
          </p:nvPr>
        </p:nvSpPr>
        <p:spPr>
          <a:xfrm>
            <a:off x="676746" y="609600"/>
            <a:ext cx="3729076" cy="1320800"/>
          </a:xfrm>
        </p:spPr>
        <p:txBody>
          <a:bodyPr anchor="ctr">
            <a:normAutofit/>
          </a:bodyPr>
          <a:lstStyle/>
          <a:p>
            <a:r>
              <a:rPr lang="en-CA"/>
              <a:t>Background</a:t>
            </a:r>
          </a:p>
        </p:txBody>
      </p:sp>
      <p:sp>
        <p:nvSpPr>
          <p:cNvPr id="3" name="Content Placeholder 2">
            <a:extLst>
              <a:ext uri="{FF2B5EF4-FFF2-40B4-BE49-F238E27FC236}">
                <a16:creationId xmlns:a16="http://schemas.microsoft.com/office/drawing/2014/main" id="{6EE3350E-3B14-CAC7-44F8-5E1E8EE60AB9}"/>
              </a:ext>
            </a:extLst>
          </p:cNvPr>
          <p:cNvSpPr>
            <a:spLocks noGrp="1"/>
          </p:cNvSpPr>
          <p:nvPr>
            <p:ph idx="1"/>
          </p:nvPr>
        </p:nvSpPr>
        <p:spPr>
          <a:xfrm>
            <a:off x="685167" y="2160589"/>
            <a:ext cx="3720916" cy="3560733"/>
          </a:xfrm>
        </p:spPr>
        <p:txBody>
          <a:bodyPr>
            <a:normAutofit/>
          </a:bodyPr>
          <a:lstStyle/>
          <a:p>
            <a:endParaRPr lang="en-CA"/>
          </a:p>
          <a:p>
            <a:pPr marL="0" indent="0">
              <a:buNone/>
            </a:pPr>
            <a:endParaRPr lang="en-CA"/>
          </a:p>
        </p:txBody>
      </p:sp>
      <p:graphicFrame>
        <p:nvGraphicFramePr>
          <p:cNvPr id="7" name="Table 6">
            <a:extLst>
              <a:ext uri="{FF2B5EF4-FFF2-40B4-BE49-F238E27FC236}">
                <a16:creationId xmlns:a16="http://schemas.microsoft.com/office/drawing/2014/main" id="{EF99F4D1-B4CC-469C-5019-32529B3C18B8}"/>
              </a:ext>
            </a:extLst>
          </p:cNvPr>
          <p:cNvGraphicFramePr>
            <a:graphicFrameLocks noGrp="1"/>
          </p:cNvGraphicFramePr>
          <p:nvPr>
            <p:extLst>
              <p:ext uri="{D42A27DB-BD31-4B8C-83A1-F6EECF244321}">
                <p14:modId xmlns:p14="http://schemas.microsoft.com/office/powerpoint/2010/main" val="2372942578"/>
              </p:ext>
            </p:extLst>
          </p:nvPr>
        </p:nvGraphicFramePr>
        <p:xfrm>
          <a:off x="3576918" y="1613399"/>
          <a:ext cx="5679865" cy="2958849"/>
        </p:xfrm>
        <a:graphic>
          <a:graphicData uri="http://schemas.openxmlformats.org/drawingml/2006/table">
            <a:tbl>
              <a:tblPr firstRow="1" bandRow="1">
                <a:tableStyleId>{5C22544A-7EE6-4342-B048-85BDC9FD1C3A}</a:tableStyleId>
              </a:tblPr>
              <a:tblGrid>
                <a:gridCol w="1387823">
                  <a:extLst>
                    <a:ext uri="{9D8B030D-6E8A-4147-A177-3AD203B41FA5}">
                      <a16:colId xmlns:a16="http://schemas.microsoft.com/office/drawing/2014/main" val="4268494428"/>
                    </a:ext>
                  </a:extLst>
                </a:gridCol>
                <a:gridCol w="1201128">
                  <a:extLst>
                    <a:ext uri="{9D8B030D-6E8A-4147-A177-3AD203B41FA5}">
                      <a16:colId xmlns:a16="http://schemas.microsoft.com/office/drawing/2014/main" val="389410274"/>
                    </a:ext>
                  </a:extLst>
                </a:gridCol>
                <a:gridCol w="1371972">
                  <a:extLst>
                    <a:ext uri="{9D8B030D-6E8A-4147-A177-3AD203B41FA5}">
                      <a16:colId xmlns:a16="http://schemas.microsoft.com/office/drawing/2014/main" val="3970057486"/>
                    </a:ext>
                  </a:extLst>
                </a:gridCol>
                <a:gridCol w="1718942">
                  <a:extLst>
                    <a:ext uri="{9D8B030D-6E8A-4147-A177-3AD203B41FA5}">
                      <a16:colId xmlns:a16="http://schemas.microsoft.com/office/drawing/2014/main" val="983237584"/>
                    </a:ext>
                  </a:extLst>
                </a:gridCol>
              </a:tblGrid>
              <a:tr h="659154">
                <a:tc>
                  <a:txBody>
                    <a:bodyPr/>
                    <a:lstStyle/>
                    <a:p>
                      <a:r>
                        <a:rPr lang="en-US" sz="1500"/>
                        <a:t>Name</a:t>
                      </a:r>
                    </a:p>
                  </a:txBody>
                  <a:tcPr marL="77618" marR="77618" marT="38808" marB="38808"/>
                </a:tc>
                <a:tc>
                  <a:txBody>
                    <a:bodyPr/>
                    <a:lstStyle/>
                    <a:p>
                      <a:r>
                        <a:rPr lang="en-US" sz="1500"/>
                        <a:t>REC. DAILY INTAKE</a:t>
                      </a:r>
                    </a:p>
                  </a:txBody>
                  <a:tcPr marL="77618" marR="77618" marT="38808" marB="38808"/>
                </a:tc>
                <a:tc>
                  <a:txBody>
                    <a:bodyPr/>
                    <a:lstStyle/>
                    <a:p>
                      <a:r>
                        <a:rPr lang="en-US" sz="1500"/>
                        <a:t>AMOUNT IN CAN</a:t>
                      </a:r>
                    </a:p>
                  </a:txBody>
                  <a:tcPr marL="77618" marR="77618" marT="38808" marB="38808"/>
                </a:tc>
                <a:tc>
                  <a:txBody>
                    <a:bodyPr/>
                    <a:lstStyle/>
                    <a:p>
                      <a:r>
                        <a:rPr lang="en-US" sz="1500"/>
                        <a:t>RISKS</a:t>
                      </a:r>
                    </a:p>
                  </a:txBody>
                  <a:tcPr marL="77618" marR="77618" marT="38808" marB="38808"/>
                </a:tc>
                <a:extLst>
                  <a:ext uri="{0D108BD9-81ED-4DB2-BD59-A6C34878D82A}">
                    <a16:rowId xmlns:a16="http://schemas.microsoft.com/office/drawing/2014/main" val="2598046417"/>
                  </a:ext>
                </a:extLst>
              </a:tr>
              <a:tr h="1236419">
                <a:tc>
                  <a:txBody>
                    <a:bodyPr/>
                    <a:lstStyle/>
                    <a:p>
                      <a:r>
                        <a:rPr lang="en-US" sz="1500"/>
                        <a:t>Riboflavin</a:t>
                      </a:r>
                    </a:p>
                  </a:txBody>
                  <a:tcPr marL="77618" marR="77618" marT="38808" marB="38808"/>
                </a:tc>
                <a:tc>
                  <a:txBody>
                    <a:bodyPr/>
                    <a:lstStyle/>
                    <a:p>
                      <a:r>
                        <a:rPr lang="en-US" sz="1500"/>
                        <a:t>1.3 mg </a:t>
                      </a:r>
                    </a:p>
                  </a:txBody>
                  <a:tcPr marL="77618" marR="77618" marT="38808" marB="38808"/>
                </a:tc>
                <a:tc>
                  <a:txBody>
                    <a:bodyPr/>
                    <a:lstStyle/>
                    <a:p>
                      <a:r>
                        <a:rPr lang="en-US" sz="1500"/>
                        <a:t>5.8 ppm </a:t>
                      </a:r>
                    </a:p>
                  </a:txBody>
                  <a:tcPr marL="77618" marR="77618" marT="38808" marB="38808"/>
                </a:tc>
                <a:tc>
                  <a:txBody>
                    <a:bodyPr/>
                    <a:lstStyle/>
                    <a:p>
                      <a:pPr marL="285750" indent="-285750">
                        <a:buFont typeface="Arial" panose="020B0604020202020204" pitchFamily="34" charset="0"/>
                        <a:buChar char="•"/>
                      </a:pPr>
                      <a:r>
                        <a:rPr lang="en-US" sz="1500"/>
                        <a:t>Diarrhea</a:t>
                      </a:r>
                    </a:p>
                    <a:p>
                      <a:pPr marL="285750" indent="-285750">
                        <a:buFont typeface="Arial" panose="020B0604020202020204" pitchFamily="34" charset="0"/>
                        <a:buChar char="•"/>
                      </a:pPr>
                      <a:r>
                        <a:rPr lang="en-US" sz="1500"/>
                        <a:t>Increased urine</a:t>
                      </a:r>
                    </a:p>
                    <a:p>
                      <a:pPr marL="285750" indent="-285750">
                        <a:buFont typeface="Arial" panose="020B0604020202020204" pitchFamily="34" charset="0"/>
                        <a:buChar char="•"/>
                      </a:pPr>
                      <a:r>
                        <a:rPr lang="en-US" sz="1500"/>
                        <a:t>Bright yellow urine.</a:t>
                      </a:r>
                    </a:p>
                  </a:txBody>
                  <a:tcPr marL="77618" marR="77618" marT="38808" marB="38808"/>
                </a:tc>
                <a:extLst>
                  <a:ext uri="{0D108BD9-81ED-4DB2-BD59-A6C34878D82A}">
                    <a16:rowId xmlns:a16="http://schemas.microsoft.com/office/drawing/2014/main" val="3637865271"/>
                  </a:ext>
                </a:extLst>
              </a:tr>
              <a:tr h="1063276">
                <a:tc>
                  <a:txBody>
                    <a:bodyPr/>
                    <a:lstStyle/>
                    <a:p>
                      <a:r>
                        <a:rPr lang="en-US" sz="1500"/>
                        <a:t>Caffeine</a:t>
                      </a:r>
                    </a:p>
                  </a:txBody>
                  <a:tcPr marL="77618" marR="77618" marT="38808" marB="38808"/>
                </a:tc>
                <a:tc>
                  <a:txBody>
                    <a:bodyPr/>
                    <a:lstStyle/>
                    <a:p>
                      <a:r>
                        <a:rPr lang="en-US" sz="1500"/>
                        <a:t>400 mg </a:t>
                      </a:r>
                    </a:p>
                  </a:txBody>
                  <a:tcPr marL="77618" marR="77618" marT="38808" marB="38808"/>
                </a:tc>
                <a:tc>
                  <a:txBody>
                    <a:bodyPr/>
                    <a:lstStyle/>
                    <a:p>
                      <a:r>
                        <a:rPr lang="en-US" sz="1500"/>
                        <a:t>351 ppm </a:t>
                      </a:r>
                    </a:p>
                  </a:txBody>
                  <a:tcPr marL="77618" marR="77618" marT="38808" marB="38808"/>
                </a:tc>
                <a:tc>
                  <a:txBody>
                    <a:bodyPr/>
                    <a:lstStyle/>
                    <a:p>
                      <a:pPr marL="285750" indent="-285750">
                        <a:buFont typeface="Arial" panose="020B0604020202020204" pitchFamily="34" charset="0"/>
                        <a:buChar char="•"/>
                      </a:pPr>
                      <a:r>
                        <a:rPr lang="en-US" sz="1500"/>
                        <a:t>Irregular heartbeat</a:t>
                      </a:r>
                    </a:p>
                    <a:p>
                      <a:pPr marL="285750" indent="-285750">
                        <a:buFont typeface="Arial" panose="020B0604020202020204" pitchFamily="34" charset="0"/>
                        <a:buChar char="•"/>
                      </a:pPr>
                      <a:r>
                        <a:rPr lang="en-US" sz="1500"/>
                        <a:t>Seizures. </a:t>
                      </a:r>
                    </a:p>
                  </a:txBody>
                  <a:tcPr marL="77618" marR="77618" marT="38808" marB="38808"/>
                </a:tc>
                <a:extLst>
                  <a:ext uri="{0D108BD9-81ED-4DB2-BD59-A6C34878D82A}">
                    <a16:rowId xmlns:a16="http://schemas.microsoft.com/office/drawing/2014/main" val="3179138840"/>
                  </a:ext>
                </a:extLst>
              </a:tr>
            </a:tbl>
          </a:graphicData>
        </a:graphic>
      </p:graphicFrame>
    </p:spTree>
    <p:extLst>
      <p:ext uri="{BB962C8B-B14F-4D97-AF65-F5344CB8AC3E}">
        <p14:creationId xmlns:p14="http://schemas.microsoft.com/office/powerpoint/2010/main" val="254180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F87-7D96-C755-6D55-D225EC28D125}"/>
              </a:ext>
            </a:extLst>
          </p:cNvPr>
          <p:cNvSpPr>
            <a:spLocks noGrp="1"/>
          </p:cNvSpPr>
          <p:nvPr>
            <p:ph type="title"/>
          </p:nvPr>
        </p:nvSpPr>
        <p:spPr/>
        <p:txBody>
          <a:bodyPr/>
          <a:lstStyle/>
          <a:p>
            <a:pPr algn="ctr"/>
            <a:r>
              <a:rPr lang="en-CA"/>
              <a:t>Question:</a:t>
            </a:r>
          </a:p>
        </p:txBody>
      </p:sp>
      <p:sp>
        <p:nvSpPr>
          <p:cNvPr id="3" name="Content Placeholder 2">
            <a:extLst>
              <a:ext uri="{FF2B5EF4-FFF2-40B4-BE49-F238E27FC236}">
                <a16:creationId xmlns:a16="http://schemas.microsoft.com/office/drawing/2014/main" id="{D9550190-63C3-6DC8-CD52-B15F4FEA0700}"/>
              </a:ext>
            </a:extLst>
          </p:cNvPr>
          <p:cNvSpPr>
            <a:spLocks noGrp="1"/>
          </p:cNvSpPr>
          <p:nvPr>
            <p:ph idx="1"/>
          </p:nvPr>
        </p:nvSpPr>
        <p:spPr/>
        <p:txBody>
          <a:bodyPr/>
          <a:lstStyle/>
          <a:p>
            <a:pPr marL="0" indent="0" algn="ctr">
              <a:buNone/>
            </a:pPr>
            <a:r>
              <a:rPr lang="en-CA"/>
              <a:t>Can riboflavin and caffeine be quantitatively determined in a can of Monster Energy? </a:t>
            </a:r>
          </a:p>
          <a:p>
            <a:pPr marL="0" indent="0">
              <a:buNone/>
            </a:pPr>
            <a:endParaRPr lang="en-CA"/>
          </a:p>
          <a:p>
            <a:pPr marL="0" indent="0">
              <a:buNone/>
            </a:pPr>
            <a:endParaRPr lang="en-CA"/>
          </a:p>
        </p:txBody>
      </p:sp>
      <p:sp>
        <p:nvSpPr>
          <p:cNvPr id="5" name="Rectangle 2">
            <a:extLst>
              <a:ext uri="{FF2B5EF4-FFF2-40B4-BE49-F238E27FC236}">
                <a16:creationId xmlns:a16="http://schemas.microsoft.com/office/drawing/2014/main" id="{9EF5650F-944C-4AD5-6972-618CDD911B8B}"/>
              </a:ext>
            </a:extLst>
          </p:cNvPr>
          <p:cNvSpPr>
            <a:spLocks noChangeArrowheads="1"/>
          </p:cNvSpPr>
          <p:nvPr/>
        </p:nvSpPr>
        <p:spPr bwMode="auto">
          <a:xfrm>
            <a:off x="7460973"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can of energy drink on a table&#10;&#10;Description automatically generated">
            <a:extLst>
              <a:ext uri="{FF2B5EF4-FFF2-40B4-BE49-F238E27FC236}">
                <a16:creationId xmlns:a16="http://schemas.microsoft.com/office/drawing/2014/main" id="{AFE9D78A-B53B-B325-D55F-A62E94FE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20184" y="3230614"/>
            <a:ext cx="3310968" cy="2483226"/>
          </a:xfrm>
          <a:prstGeom prst="rect">
            <a:avLst/>
          </a:prstGeom>
        </p:spPr>
      </p:pic>
      <p:pic>
        <p:nvPicPr>
          <p:cNvPr id="10" name="Picture 9" descr="Riboflavin - Wikipedia">
            <a:extLst>
              <a:ext uri="{FF2B5EF4-FFF2-40B4-BE49-F238E27FC236}">
                <a16:creationId xmlns:a16="http://schemas.microsoft.com/office/drawing/2014/main" id="{5F26EF99-836C-3C90-3EAB-CD9EAE296B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540" y="2816925"/>
            <a:ext cx="2483224" cy="2416323"/>
          </a:xfrm>
          <a:prstGeom prst="rect">
            <a:avLst/>
          </a:prstGeom>
          <a:noFill/>
          <a:ln>
            <a:noFill/>
          </a:ln>
        </p:spPr>
      </p:pic>
      <p:sp>
        <p:nvSpPr>
          <p:cNvPr id="11" name="Rectangle 4">
            <a:extLst>
              <a:ext uri="{FF2B5EF4-FFF2-40B4-BE49-F238E27FC236}">
                <a16:creationId xmlns:a16="http://schemas.microsoft.com/office/drawing/2014/main" id="{6127E145-477E-D60B-90AC-F39A48966714}"/>
              </a:ext>
            </a:extLst>
          </p:cNvPr>
          <p:cNvSpPr>
            <a:spLocks noChangeArrowheads="1"/>
          </p:cNvSpPr>
          <p:nvPr/>
        </p:nvSpPr>
        <p:spPr bwMode="auto">
          <a:xfrm>
            <a:off x="7918173" y="2671603"/>
            <a:ext cx="211218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105113367" descr="Caffeine | Structure, Formula &amp; Composition - Video &amp; Lesson Transcript |  Study.com">
            <a:extLst>
              <a:ext uri="{FF2B5EF4-FFF2-40B4-BE49-F238E27FC236}">
                <a16:creationId xmlns:a16="http://schemas.microsoft.com/office/drawing/2014/main" id="{E519F3B3-37AA-CFA2-7130-E97AB6752C1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753763" y="2816743"/>
            <a:ext cx="2772240" cy="24422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30184C-E690-2185-32C0-AF1D24E8CC6F}"/>
              </a:ext>
            </a:extLst>
          </p:cNvPr>
          <p:cNvSpPr txBox="1"/>
          <p:nvPr/>
        </p:nvSpPr>
        <p:spPr>
          <a:xfrm>
            <a:off x="561540" y="5237543"/>
            <a:ext cx="3135502" cy="646331"/>
          </a:xfrm>
          <a:prstGeom prst="rect">
            <a:avLst/>
          </a:prstGeom>
          <a:noFill/>
        </p:spPr>
        <p:txBody>
          <a:bodyPr wrap="square" rtlCol="0">
            <a:spAutoFit/>
          </a:bodyPr>
          <a:lstStyle/>
          <a:p>
            <a:r>
              <a:rPr lang="en-US"/>
              <a:t>Figure 1. Structure of Riboflavin </a:t>
            </a:r>
            <a:r>
              <a:rPr lang="en-CA" sz="1800" kern="100">
                <a:effectLst/>
                <a:latin typeface="Calibri" panose="020F0502020204030204" pitchFamily="34" charset="0"/>
                <a:ea typeface="Calibri" panose="020F0502020204030204" pitchFamily="34" charset="0"/>
                <a:cs typeface="Times New Roman" panose="02020603050405020304" pitchFamily="18" charset="0"/>
              </a:rPr>
              <a:t>C­</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17</a:t>
            </a:r>
            <a:r>
              <a:rPr lang="en-CA" sz="1800" kern="100">
                <a:effectLst/>
                <a:latin typeface="Calibri" panose="020F0502020204030204" pitchFamily="34" charset="0"/>
                <a:ea typeface="Calibri" panose="020F0502020204030204" pitchFamily="34" charset="0"/>
                <a:cs typeface="Times New Roman" panose="02020603050405020304" pitchFamily="18" charset="0"/>
              </a:rPr>
              <a:t>H</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20</a:t>
            </a:r>
            <a:r>
              <a:rPr lang="en-CA" sz="1800" kern="100">
                <a:effectLst/>
                <a:latin typeface="Calibri" panose="020F0502020204030204" pitchFamily="34" charset="0"/>
                <a:ea typeface="Calibri" panose="020F0502020204030204" pitchFamily="34" charset="0"/>
                <a:cs typeface="Times New Roman" panose="02020603050405020304" pitchFamily="18" charset="0"/>
              </a:rPr>
              <a:t>N</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4</a:t>
            </a:r>
            <a:r>
              <a:rPr lang="en-CA" sz="1800" kern="100">
                <a:effectLst/>
                <a:latin typeface="Calibri" panose="020F0502020204030204" pitchFamily="34" charset="0"/>
                <a:ea typeface="Calibri" panose="020F0502020204030204" pitchFamily="34" charset="0"/>
                <a:cs typeface="Times New Roman" panose="02020603050405020304" pitchFamily="18" charset="0"/>
              </a:rPr>
              <a:t>O</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6</a:t>
            </a:r>
            <a:endParaRPr lang="en-US"/>
          </a:p>
        </p:txBody>
      </p:sp>
      <p:sp>
        <p:nvSpPr>
          <p:cNvPr id="13" name="TextBox 12">
            <a:extLst>
              <a:ext uri="{FF2B5EF4-FFF2-40B4-BE49-F238E27FC236}">
                <a16:creationId xmlns:a16="http://schemas.microsoft.com/office/drawing/2014/main" id="{2F1EA35F-51B8-673C-E65F-2D95C044069A}"/>
              </a:ext>
            </a:extLst>
          </p:cNvPr>
          <p:cNvSpPr txBox="1"/>
          <p:nvPr/>
        </p:nvSpPr>
        <p:spPr>
          <a:xfrm>
            <a:off x="6753763" y="5358375"/>
            <a:ext cx="3122935" cy="646331"/>
          </a:xfrm>
          <a:prstGeom prst="rect">
            <a:avLst/>
          </a:prstGeom>
          <a:noFill/>
        </p:spPr>
        <p:txBody>
          <a:bodyPr wrap="square" rtlCol="0">
            <a:spAutoFit/>
          </a:bodyPr>
          <a:lstStyle/>
          <a:p>
            <a:r>
              <a:rPr lang="en-US"/>
              <a:t>Figure 3. Structure of Caffeine </a:t>
            </a:r>
            <a:r>
              <a:rPr lang="en-CA" sz="1800" kern="100">
                <a:effectLst/>
                <a:latin typeface="Calibri" panose="020F0502020204030204" pitchFamily="34" charset="0"/>
                <a:ea typeface="Calibri" panose="020F0502020204030204" pitchFamily="34" charset="0"/>
                <a:cs typeface="Times New Roman" panose="02020603050405020304" pitchFamily="18" charset="0"/>
              </a:rPr>
              <a:t>C</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8</a:t>
            </a:r>
            <a:r>
              <a:rPr lang="en-CA" sz="1800" kern="100">
                <a:effectLst/>
                <a:latin typeface="Calibri" panose="020F0502020204030204" pitchFamily="34" charset="0"/>
                <a:ea typeface="Calibri" panose="020F0502020204030204" pitchFamily="34" charset="0"/>
                <a:cs typeface="Times New Roman" panose="02020603050405020304" pitchFamily="18" charset="0"/>
              </a:rPr>
              <a:t>H</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10</a:t>
            </a:r>
            <a:r>
              <a:rPr lang="en-CA" sz="1800" kern="100">
                <a:effectLst/>
                <a:latin typeface="Calibri" panose="020F0502020204030204" pitchFamily="34" charset="0"/>
                <a:ea typeface="Calibri" panose="020F0502020204030204" pitchFamily="34" charset="0"/>
                <a:cs typeface="Times New Roman" panose="02020603050405020304" pitchFamily="18" charset="0"/>
              </a:rPr>
              <a:t>N</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4</a:t>
            </a:r>
            <a:r>
              <a:rPr lang="en-CA" sz="1800" kern="100">
                <a:effectLst/>
                <a:latin typeface="Calibri" panose="020F0502020204030204" pitchFamily="34" charset="0"/>
                <a:ea typeface="Calibri" panose="020F0502020204030204" pitchFamily="34" charset="0"/>
                <a:cs typeface="Times New Roman" panose="02020603050405020304" pitchFamily="18" charset="0"/>
              </a:rPr>
              <a:t>O</a:t>
            </a:r>
            <a:r>
              <a:rPr lang="en-CA" sz="1800" kern="100" baseline="-25000">
                <a:effectLst/>
                <a:latin typeface="Calibri" panose="020F0502020204030204" pitchFamily="34" charset="0"/>
                <a:ea typeface="Calibri" panose="020F0502020204030204" pitchFamily="34" charset="0"/>
                <a:cs typeface="Times New Roman" panose="02020603050405020304" pitchFamily="18" charset="0"/>
              </a:rPr>
              <a:t>2   </a:t>
            </a:r>
            <a:endParaRPr lang="en-US"/>
          </a:p>
        </p:txBody>
      </p:sp>
      <p:sp>
        <p:nvSpPr>
          <p:cNvPr id="14" name="TextBox 13">
            <a:extLst>
              <a:ext uri="{FF2B5EF4-FFF2-40B4-BE49-F238E27FC236}">
                <a16:creationId xmlns:a16="http://schemas.microsoft.com/office/drawing/2014/main" id="{90326393-79B9-2F5E-49DD-19C887F8518E}"/>
              </a:ext>
            </a:extLst>
          </p:cNvPr>
          <p:cNvSpPr txBox="1"/>
          <p:nvPr/>
        </p:nvSpPr>
        <p:spPr>
          <a:xfrm>
            <a:off x="3600618" y="6195749"/>
            <a:ext cx="3478500" cy="646331"/>
          </a:xfrm>
          <a:prstGeom prst="rect">
            <a:avLst/>
          </a:prstGeom>
          <a:noFill/>
        </p:spPr>
        <p:txBody>
          <a:bodyPr wrap="square" rtlCol="0">
            <a:spAutoFit/>
          </a:bodyPr>
          <a:lstStyle/>
          <a:p>
            <a:r>
              <a:rPr lang="en-US"/>
              <a:t>Figure 2. Monster Energy Assault (Real Sample)</a:t>
            </a:r>
          </a:p>
        </p:txBody>
      </p:sp>
    </p:spTree>
    <p:extLst>
      <p:ext uri="{BB962C8B-B14F-4D97-AF65-F5344CB8AC3E}">
        <p14:creationId xmlns:p14="http://schemas.microsoft.com/office/powerpoint/2010/main" val="14541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F924-3216-AD05-69E2-DFB12BB27DB2}"/>
              </a:ext>
            </a:extLst>
          </p:cNvPr>
          <p:cNvSpPr>
            <a:spLocks noGrp="1"/>
          </p:cNvSpPr>
          <p:nvPr>
            <p:ph type="title"/>
          </p:nvPr>
        </p:nvSpPr>
        <p:spPr>
          <a:xfrm>
            <a:off x="5536734" y="609600"/>
            <a:ext cx="3737268" cy="1320800"/>
          </a:xfrm>
        </p:spPr>
        <p:txBody>
          <a:bodyPr>
            <a:normAutofit/>
          </a:bodyPr>
          <a:lstStyle/>
          <a:p>
            <a:r>
              <a:rPr lang="en-US"/>
              <a:t>Instrument</a:t>
            </a:r>
          </a:p>
        </p:txBody>
      </p:sp>
      <p:sp>
        <p:nvSpPr>
          <p:cNvPr id="3" name="Content Placeholder 2">
            <a:extLst>
              <a:ext uri="{FF2B5EF4-FFF2-40B4-BE49-F238E27FC236}">
                <a16:creationId xmlns:a16="http://schemas.microsoft.com/office/drawing/2014/main" id="{FA936803-73F2-BA0B-D587-B6C8456A38F0}"/>
              </a:ext>
            </a:extLst>
          </p:cNvPr>
          <p:cNvSpPr>
            <a:spLocks noGrp="1"/>
          </p:cNvSpPr>
          <p:nvPr>
            <p:ph idx="1"/>
          </p:nvPr>
        </p:nvSpPr>
        <p:spPr>
          <a:xfrm>
            <a:off x="5209563" y="2160589"/>
            <a:ext cx="4064439" cy="3880773"/>
          </a:xfrm>
        </p:spPr>
        <p:txBody>
          <a:bodyPr>
            <a:normAutofit/>
          </a:bodyPr>
          <a:lstStyle/>
          <a:p>
            <a:endParaRPr lang="en-US"/>
          </a:p>
        </p:txBody>
      </p:sp>
      <p:pic>
        <p:nvPicPr>
          <p:cNvPr id="4" name="Picture 3" descr="A machine with a few parts&#10;&#10;Description automatically generated with medium confidence">
            <a:extLst>
              <a:ext uri="{FF2B5EF4-FFF2-40B4-BE49-F238E27FC236}">
                <a16:creationId xmlns:a16="http://schemas.microsoft.com/office/drawing/2014/main" id="{7F9F5477-77E1-ECB2-7658-A9173F6A6C2B}"/>
              </a:ext>
            </a:extLst>
          </p:cNvPr>
          <p:cNvPicPr>
            <a:picLocks noChangeAspect="1"/>
          </p:cNvPicPr>
          <p:nvPr/>
        </p:nvPicPr>
        <p:blipFill rotWithShape="1">
          <a:blip r:embed="rId3">
            <a:extLst>
              <a:ext uri="{28A0092B-C50C-407E-A947-70E740481C1C}">
                <a14:useLocalDpi xmlns:a14="http://schemas.microsoft.com/office/drawing/2010/main" val="0"/>
              </a:ext>
            </a:extLst>
          </a:blip>
          <a:srcRect l="27348" r="1030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Table 5">
            <a:extLst>
              <a:ext uri="{FF2B5EF4-FFF2-40B4-BE49-F238E27FC236}">
                <a16:creationId xmlns:a16="http://schemas.microsoft.com/office/drawing/2014/main" id="{3D67E5A7-2938-B7FA-3E37-571DBE141F4B}"/>
              </a:ext>
            </a:extLst>
          </p:cNvPr>
          <p:cNvGraphicFramePr>
            <a:graphicFrameLocks noGrp="1"/>
          </p:cNvGraphicFramePr>
          <p:nvPr>
            <p:extLst>
              <p:ext uri="{D42A27DB-BD31-4B8C-83A1-F6EECF244321}">
                <p14:modId xmlns:p14="http://schemas.microsoft.com/office/powerpoint/2010/main" val="2807274642"/>
              </p:ext>
            </p:extLst>
          </p:nvPr>
        </p:nvGraphicFramePr>
        <p:xfrm>
          <a:off x="5209562" y="1741035"/>
          <a:ext cx="6032178" cy="4427116"/>
        </p:xfrm>
        <a:graphic>
          <a:graphicData uri="http://schemas.openxmlformats.org/drawingml/2006/table">
            <a:tbl>
              <a:tblPr firstRow="1" bandRow="1">
                <a:tableStyleId>{5C22544A-7EE6-4342-B048-85BDC9FD1C3A}</a:tableStyleId>
              </a:tblPr>
              <a:tblGrid>
                <a:gridCol w="2010726">
                  <a:extLst>
                    <a:ext uri="{9D8B030D-6E8A-4147-A177-3AD203B41FA5}">
                      <a16:colId xmlns:a16="http://schemas.microsoft.com/office/drawing/2014/main" val="3220632118"/>
                    </a:ext>
                  </a:extLst>
                </a:gridCol>
                <a:gridCol w="2010726">
                  <a:extLst>
                    <a:ext uri="{9D8B030D-6E8A-4147-A177-3AD203B41FA5}">
                      <a16:colId xmlns:a16="http://schemas.microsoft.com/office/drawing/2014/main" val="3786353579"/>
                    </a:ext>
                  </a:extLst>
                </a:gridCol>
                <a:gridCol w="2010726">
                  <a:extLst>
                    <a:ext uri="{9D8B030D-6E8A-4147-A177-3AD203B41FA5}">
                      <a16:colId xmlns:a16="http://schemas.microsoft.com/office/drawing/2014/main" val="3080261794"/>
                    </a:ext>
                  </a:extLst>
                </a:gridCol>
              </a:tblGrid>
              <a:tr h="384758">
                <a:tc>
                  <a:txBody>
                    <a:bodyPr/>
                    <a:lstStyle/>
                    <a:p>
                      <a:endParaRPr lang="en-US"/>
                    </a:p>
                  </a:txBody>
                  <a:tcPr/>
                </a:tc>
                <a:tc>
                  <a:txBody>
                    <a:bodyPr/>
                    <a:lstStyle/>
                    <a:p>
                      <a:r>
                        <a:rPr lang="en-US"/>
                        <a:t>Riboflavin</a:t>
                      </a:r>
                    </a:p>
                  </a:txBody>
                  <a:tcPr/>
                </a:tc>
                <a:tc>
                  <a:txBody>
                    <a:bodyPr/>
                    <a:lstStyle/>
                    <a:p>
                      <a:r>
                        <a:rPr lang="en-US"/>
                        <a:t>Caffeine</a:t>
                      </a:r>
                    </a:p>
                  </a:txBody>
                  <a:tcPr/>
                </a:tc>
                <a:extLst>
                  <a:ext uri="{0D108BD9-81ED-4DB2-BD59-A6C34878D82A}">
                    <a16:rowId xmlns:a16="http://schemas.microsoft.com/office/drawing/2014/main" val="3825867900"/>
                  </a:ext>
                </a:extLst>
              </a:tr>
              <a:tr h="572545">
                <a:tc>
                  <a:txBody>
                    <a:bodyPr/>
                    <a:lstStyle/>
                    <a:p>
                      <a:r>
                        <a:rPr lang="en-US"/>
                        <a:t>HPLC Detector(s)</a:t>
                      </a:r>
                    </a:p>
                  </a:txBody>
                  <a:tcPr/>
                </a:tc>
                <a:tc>
                  <a:txBody>
                    <a:bodyPr/>
                    <a:lstStyle/>
                    <a:p>
                      <a:r>
                        <a:rPr lang="en-US"/>
                        <a:t>Fluroscent and UV/Vis</a:t>
                      </a:r>
                    </a:p>
                  </a:txBody>
                  <a:tcPr/>
                </a:tc>
                <a:tc>
                  <a:txBody>
                    <a:bodyPr/>
                    <a:lstStyle/>
                    <a:p>
                      <a:r>
                        <a:rPr lang="en-US"/>
                        <a:t>UV/Vis</a:t>
                      </a:r>
                    </a:p>
                  </a:txBody>
                  <a:tcPr/>
                </a:tc>
                <a:extLst>
                  <a:ext uri="{0D108BD9-81ED-4DB2-BD59-A6C34878D82A}">
                    <a16:rowId xmlns:a16="http://schemas.microsoft.com/office/drawing/2014/main" val="3795198493"/>
                  </a:ext>
                </a:extLst>
              </a:tr>
              <a:tr h="384758">
                <a:tc>
                  <a:txBody>
                    <a:bodyPr/>
                    <a:lstStyle/>
                    <a:p>
                      <a:r>
                        <a:rPr lang="en-US"/>
                        <a:t>Flow Rate</a:t>
                      </a:r>
                    </a:p>
                  </a:txBody>
                  <a:tcPr/>
                </a:tc>
                <a:tc>
                  <a:txBody>
                    <a:bodyPr/>
                    <a:lstStyle/>
                    <a:p>
                      <a:r>
                        <a:rPr lang="en-US"/>
                        <a:t>0.5 mL/min</a:t>
                      </a:r>
                    </a:p>
                  </a:txBody>
                  <a:tcPr/>
                </a:tc>
                <a:tc>
                  <a:txBody>
                    <a:bodyPr/>
                    <a:lstStyle/>
                    <a:p>
                      <a:r>
                        <a:rPr lang="en-US"/>
                        <a:t>0.5 mL/min</a:t>
                      </a:r>
                    </a:p>
                  </a:txBody>
                  <a:tcPr/>
                </a:tc>
                <a:extLst>
                  <a:ext uri="{0D108BD9-81ED-4DB2-BD59-A6C34878D82A}">
                    <a16:rowId xmlns:a16="http://schemas.microsoft.com/office/drawing/2014/main" val="4024336015"/>
                  </a:ext>
                </a:extLst>
              </a:tr>
              <a:tr h="817921">
                <a:tc>
                  <a:txBody>
                    <a:bodyPr/>
                    <a:lstStyle/>
                    <a:p>
                      <a:r>
                        <a:rPr lang="en-US"/>
                        <a:t>Column</a:t>
                      </a:r>
                    </a:p>
                  </a:txBody>
                  <a:tcPr/>
                </a:tc>
                <a:tc>
                  <a:txBody>
                    <a:bodyPr/>
                    <a:lstStyle/>
                    <a:p>
                      <a:r>
                        <a:rPr lang="en-US"/>
                        <a:t>Kinetex 2.6 µm Polar C18 100 A</a:t>
                      </a:r>
                    </a:p>
                  </a:txBody>
                  <a:tcPr/>
                </a:tc>
                <a:tc>
                  <a:txBody>
                    <a:bodyPr/>
                    <a:lstStyle/>
                    <a:p>
                      <a:r>
                        <a:rPr lang="en-US"/>
                        <a:t>Kinetex 2.6mm EVO C18 100 A LC column</a:t>
                      </a:r>
                    </a:p>
                  </a:txBody>
                  <a:tcPr/>
                </a:tc>
                <a:extLst>
                  <a:ext uri="{0D108BD9-81ED-4DB2-BD59-A6C34878D82A}">
                    <a16:rowId xmlns:a16="http://schemas.microsoft.com/office/drawing/2014/main" val="641000298"/>
                  </a:ext>
                </a:extLst>
              </a:tr>
              <a:tr h="1063297">
                <a:tc>
                  <a:txBody>
                    <a:bodyPr/>
                    <a:lstStyle/>
                    <a:p>
                      <a:r>
                        <a:rPr lang="en-US"/>
                        <a:t>Mobile phase</a:t>
                      </a:r>
                    </a:p>
                  </a:txBody>
                  <a:tcPr/>
                </a:tc>
                <a:tc>
                  <a:txBody>
                    <a:bodyPr/>
                    <a:lstStyle/>
                    <a:p>
                      <a:r>
                        <a:rPr lang="en-US"/>
                        <a:t>Acetonitrile-phosphate buffer (50mM, pH 3.00) 20:80 (v/v)</a:t>
                      </a:r>
                    </a:p>
                  </a:txBody>
                  <a:tcPr/>
                </a:tc>
                <a:tc>
                  <a:txBody>
                    <a:bodyPr/>
                    <a:lstStyle/>
                    <a:p>
                      <a:r>
                        <a:rPr lang="en-US"/>
                        <a:t>0.5% Acetic acid-Methanol 75:25 (v/v)</a:t>
                      </a:r>
                    </a:p>
                  </a:txBody>
                  <a:tcPr/>
                </a:tc>
                <a:extLst>
                  <a:ext uri="{0D108BD9-81ED-4DB2-BD59-A6C34878D82A}">
                    <a16:rowId xmlns:a16="http://schemas.microsoft.com/office/drawing/2014/main" val="30664103"/>
                  </a:ext>
                </a:extLst>
              </a:tr>
              <a:tr h="817921">
                <a:tc>
                  <a:txBody>
                    <a:bodyPr/>
                    <a:lstStyle/>
                    <a:p>
                      <a:r>
                        <a:rPr lang="en-US"/>
                        <a:t>Wavelength</a:t>
                      </a:r>
                    </a:p>
                  </a:txBody>
                  <a:tcPr/>
                </a:tc>
                <a:tc>
                  <a:txBody>
                    <a:bodyPr/>
                    <a:lstStyle/>
                    <a:p>
                      <a:r>
                        <a:rPr lang="en-US"/>
                        <a:t>Excitation/Emission: 450 nm/530 nm</a:t>
                      </a:r>
                    </a:p>
                  </a:txBody>
                  <a:tcPr/>
                </a:tc>
                <a:tc>
                  <a:txBody>
                    <a:bodyPr/>
                    <a:lstStyle/>
                    <a:p>
                      <a:r>
                        <a:rPr lang="en-US"/>
                        <a:t>273 nm</a:t>
                      </a:r>
                    </a:p>
                  </a:txBody>
                  <a:tcPr/>
                </a:tc>
                <a:extLst>
                  <a:ext uri="{0D108BD9-81ED-4DB2-BD59-A6C34878D82A}">
                    <a16:rowId xmlns:a16="http://schemas.microsoft.com/office/drawing/2014/main" val="2878248860"/>
                  </a:ext>
                </a:extLst>
              </a:tr>
            </a:tbl>
          </a:graphicData>
        </a:graphic>
      </p:graphicFrame>
    </p:spTree>
    <p:extLst>
      <p:ext uri="{BB962C8B-B14F-4D97-AF65-F5344CB8AC3E}">
        <p14:creationId xmlns:p14="http://schemas.microsoft.com/office/powerpoint/2010/main" val="2086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C780-AF48-D589-3116-4414C0BE1ABF}"/>
              </a:ext>
            </a:extLst>
          </p:cNvPr>
          <p:cNvSpPr>
            <a:spLocks noGrp="1"/>
          </p:cNvSpPr>
          <p:nvPr>
            <p:ph type="title"/>
          </p:nvPr>
        </p:nvSpPr>
        <p:spPr>
          <a:xfrm>
            <a:off x="5937299" y="609600"/>
            <a:ext cx="3580877" cy="1284351"/>
          </a:xfrm>
        </p:spPr>
        <p:txBody>
          <a:bodyPr vert="horz" lIns="91440" tIns="45720" rIns="91440" bIns="45720" rtlCol="0">
            <a:normAutofit/>
          </a:bodyPr>
          <a:lstStyle/>
          <a:p>
            <a:r>
              <a:rPr lang="en-US"/>
              <a:t>Phosphate Buffer Solution</a:t>
            </a:r>
          </a:p>
        </p:txBody>
      </p:sp>
      <p:pic>
        <p:nvPicPr>
          <p:cNvPr id="7" name="Content Placeholder 6" descr="A glass beaker with liquid in it&#10;&#10;Description automatically generated">
            <a:extLst>
              <a:ext uri="{FF2B5EF4-FFF2-40B4-BE49-F238E27FC236}">
                <a16:creationId xmlns:a16="http://schemas.microsoft.com/office/drawing/2014/main" id="{55EB0C53-1910-A6A9-F675-58FF9E325C66}"/>
              </a:ext>
            </a:extLst>
          </p:cNvPr>
          <p:cNvPicPr>
            <a:picLocks noChangeAspect="1"/>
          </p:cNvPicPr>
          <p:nvPr/>
        </p:nvPicPr>
        <p:blipFill rotWithShape="1">
          <a:blip r:embed="rId3">
            <a:extLst>
              <a:ext uri="{28A0092B-C50C-407E-A947-70E740481C1C}">
                <a14:useLocalDpi xmlns:a14="http://schemas.microsoft.com/office/drawing/2010/main" val="0"/>
              </a:ext>
            </a:extLst>
          </a:blip>
          <a:srcRect l="4345" r="31498" b="4"/>
          <a:stretch/>
        </p:blipFill>
        <p:spPr>
          <a:xfrm rot="5400000">
            <a:off x="197605" y="4321226"/>
            <a:ext cx="2339169" cy="2734380"/>
          </a:xfrm>
          <a:prstGeom prst="rect">
            <a:avLst/>
          </a:prstGeom>
        </p:spPr>
      </p:pic>
      <p:pic>
        <p:nvPicPr>
          <p:cNvPr id="10" name="Picture 9" descr="A device with a screen and wires&#10;&#10;Description automatically generated">
            <a:extLst>
              <a:ext uri="{FF2B5EF4-FFF2-40B4-BE49-F238E27FC236}">
                <a16:creationId xmlns:a16="http://schemas.microsoft.com/office/drawing/2014/main" id="{7AEE9F64-9315-0D91-E6CB-813068EB7C66}"/>
              </a:ext>
            </a:extLst>
          </p:cNvPr>
          <p:cNvPicPr>
            <a:picLocks noChangeAspect="1"/>
          </p:cNvPicPr>
          <p:nvPr/>
        </p:nvPicPr>
        <p:blipFill rotWithShape="1">
          <a:blip r:embed="rId4">
            <a:extLst>
              <a:ext uri="{28A0092B-C50C-407E-A947-70E740481C1C}">
                <a14:useLocalDpi xmlns:a14="http://schemas.microsoft.com/office/drawing/2010/main" val="0"/>
              </a:ext>
            </a:extLst>
          </a:blip>
          <a:srcRect l="19765" t="-1" r="37585" b="-1"/>
          <a:stretch/>
        </p:blipFill>
        <p:spPr>
          <a:xfrm rot="5400000">
            <a:off x="3674528" y="3655809"/>
            <a:ext cx="2275518" cy="4001562"/>
          </a:xfrm>
          <a:prstGeom prst="rect">
            <a:avLst/>
          </a:prstGeom>
        </p:spPr>
      </p:pic>
      <p:sp>
        <p:nvSpPr>
          <p:cNvPr id="13" name="Isosceles Triangle 8">
            <a:extLst>
              <a:ext uri="{FF2B5EF4-FFF2-40B4-BE49-F238E27FC236}">
                <a16:creationId xmlns:a16="http://schemas.microsoft.com/office/drawing/2014/main" id="{F19F8C88-9B7E-4596-8D09-DF90F41CA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Content Placeholder 13">
            <a:extLst>
              <a:ext uri="{FF2B5EF4-FFF2-40B4-BE49-F238E27FC236}">
                <a16:creationId xmlns:a16="http://schemas.microsoft.com/office/drawing/2014/main" id="{CD0EDA3D-0DF0-B61D-1A06-3D36796432E6}"/>
              </a:ext>
            </a:extLst>
          </p:cNvPr>
          <p:cNvSpPr>
            <a:spLocks noGrp="1"/>
          </p:cNvSpPr>
          <p:nvPr>
            <p:ph idx="1"/>
          </p:nvPr>
        </p:nvSpPr>
        <p:spPr>
          <a:xfrm>
            <a:off x="5934803" y="2160590"/>
            <a:ext cx="3583374" cy="3773680"/>
          </a:xfrm>
        </p:spPr>
        <p:txBody>
          <a:bodyPr>
            <a:normAutofit/>
          </a:bodyPr>
          <a:lstStyle/>
          <a:p>
            <a:r>
              <a:rPr lang="en-US"/>
              <a:t>50mM</a:t>
            </a:r>
          </a:p>
          <a:p>
            <a:r>
              <a:rPr lang="en-US"/>
              <a:t>3.00 pH</a:t>
            </a:r>
          </a:p>
          <a:p>
            <a:r>
              <a:rPr lang="en-US"/>
              <a:t>1.00 L</a:t>
            </a:r>
          </a:p>
          <a:p>
            <a:endParaRPr lang="en-US"/>
          </a:p>
        </p:txBody>
      </p:sp>
      <p:pic>
        <p:nvPicPr>
          <p:cNvPr id="5" name="Content Placeholder 4" descr="A person wearing gloves and a white coat&#10;&#10;Description automatically generated">
            <a:extLst>
              <a:ext uri="{FF2B5EF4-FFF2-40B4-BE49-F238E27FC236}">
                <a16:creationId xmlns:a16="http://schemas.microsoft.com/office/drawing/2014/main" id="{F7F0872A-82C1-15B3-B44A-EBE08B09D3E7}"/>
              </a:ext>
            </a:extLst>
          </p:cNvPr>
          <p:cNvPicPr>
            <a:picLocks noChangeAspect="1"/>
          </p:cNvPicPr>
          <p:nvPr/>
        </p:nvPicPr>
        <p:blipFill rotWithShape="1">
          <a:blip r:embed="rId5">
            <a:extLst>
              <a:ext uri="{28A0092B-C50C-407E-A947-70E740481C1C}">
                <a14:useLocalDpi xmlns:a14="http://schemas.microsoft.com/office/drawing/2010/main" val="0"/>
              </a:ext>
            </a:extLst>
          </a:blip>
          <a:srcRect t="27940" r="4" b="7903"/>
          <a:stretch/>
        </p:blipFill>
        <p:spPr>
          <a:xfrm>
            <a:off x="372962" y="-23000"/>
            <a:ext cx="5234461" cy="4477892"/>
          </a:xfrm>
          <a:prstGeom prst="rect">
            <a:avLst/>
          </a:prstGeom>
        </p:spPr>
      </p:pic>
    </p:spTree>
    <p:extLst>
      <p:ext uri="{BB962C8B-B14F-4D97-AF65-F5344CB8AC3E}">
        <p14:creationId xmlns:p14="http://schemas.microsoft.com/office/powerpoint/2010/main" val="8284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1000"/>
                                        <p:tgtEl>
                                          <p:spTgt spid="14">
                                            <p:txEl>
                                              <p:pRg st="1" end="1"/>
                                            </p:txEl>
                                          </p:spTgt>
                                        </p:tgtEl>
                                      </p:cBhvr>
                                    </p:animEffect>
                                    <p:anim calcmode="lin" valueType="num">
                                      <p:cBhvr>
                                        <p:cTn id="1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 calcmode="lin" valueType="num">
                                      <p:cBhvr>
                                        <p:cTn id="22" dur="500" decel="50000" fill="hold">
                                          <p:stCondLst>
                                            <p:cond delay="0"/>
                                          </p:stCondLst>
                                        </p:cTn>
                                        <p:tgtEl>
                                          <p:spTgt spid="14">
                                            <p:txEl>
                                              <p:pRg st="2" end="2"/>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4">
                                            <p:txEl>
                                              <p:pRg st="2" end="2"/>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4">
                                            <p:txEl>
                                              <p:pRg st="2" end="2"/>
                                            </p:txEl>
                                          </p:spTgt>
                                        </p:tgtEl>
                                        <p:attrNameLst>
                                          <p:attrName>ppt_w</p:attrName>
                                        </p:attrNameLst>
                                      </p:cBhvr>
                                      <p:tavLst>
                                        <p:tav tm="0">
                                          <p:val>
                                            <p:strVal val="#ppt_w*.05"/>
                                          </p:val>
                                        </p:tav>
                                        <p:tav tm="100000">
                                          <p:val>
                                            <p:strVal val="#ppt_w"/>
                                          </p:val>
                                        </p:tav>
                                      </p:tavLst>
                                    </p:anim>
                                    <p:anim calcmode="lin" valueType="num">
                                      <p:cBhvr>
                                        <p:cTn id="25" dur="1000" fill="hold"/>
                                        <p:tgtEl>
                                          <p:spTgt spid="14">
                                            <p:txEl>
                                              <p:pRg st="2" end="2"/>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4">
                                            <p:txEl>
                                              <p:pRg st="2" end="2"/>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4">
                                            <p:txEl>
                                              <p:pRg st="2" end="2"/>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4">
                                            <p:txEl>
                                              <p:pRg st="2" end="2"/>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Isosceles Triangle 1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Isosceles Triangle 2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Isosceles Triangle 2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a:extLst>
              <a:ext uri="{FF2B5EF4-FFF2-40B4-BE49-F238E27FC236}">
                <a16:creationId xmlns:a16="http://schemas.microsoft.com/office/drawing/2014/main" id="{E4DE26D5-8313-B683-8359-4D6A26006C2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a:solidFill>
                  <a:schemeClr val="accent1"/>
                </a:solidFill>
                <a:latin typeface="+mj-lt"/>
                <a:ea typeface="+mj-ea"/>
                <a:cs typeface="+mj-cs"/>
              </a:rPr>
              <a:t>Real Sample Prep</a:t>
            </a:r>
            <a:br>
              <a:rPr lang="en-US" sz="5400" kern="1200">
                <a:solidFill>
                  <a:schemeClr val="accent1"/>
                </a:solidFill>
                <a:latin typeface="+mj-lt"/>
                <a:ea typeface="+mj-ea"/>
                <a:cs typeface="+mj-cs"/>
              </a:rPr>
            </a:br>
            <a:endParaRPr lang="en-US" sz="5400" kern="1200">
              <a:solidFill>
                <a:schemeClr val="accent1"/>
              </a:solidFill>
              <a:latin typeface="+mj-lt"/>
              <a:ea typeface="+mj-ea"/>
              <a:cs typeface="+mj-cs"/>
            </a:endParaRPr>
          </a:p>
        </p:txBody>
      </p:sp>
      <p:sp>
        <p:nvSpPr>
          <p:cNvPr id="25" name="Isosceles Triangle 24">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8" name="Content Placeholder 7" descr="A metal container with a red ring inside&#10;&#10;Description automatically generated">
            <a:extLst>
              <a:ext uri="{FF2B5EF4-FFF2-40B4-BE49-F238E27FC236}">
                <a16:creationId xmlns:a16="http://schemas.microsoft.com/office/drawing/2014/main" id="{950D7E97-C95C-F099-CED8-73018F8356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114" b="1655"/>
          <a:stretch/>
        </p:blipFill>
        <p:spPr>
          <a:xfrm rot="5400000">
            <a:off x="732189" y="1550138"/>
            <a:ext cx="4078517" cy="3765692"/>
          </a:xfrm>
          <a:prstGeom prst="rect">
            <a:avLst/>
          </a:prstGeom>
        </p:spPr>
      </p:pic>
    </p:spTree>
    <p:extLst>
      <p:ext uri="{BB962C8B-B14F-4D97-AF65-F5344CB8AC3E}">
        <p14:creationId xmlns:p14="http://schemas.microsoft.com/office/powerpoint/2010/main" val="414137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B875-7B22-1F10-95B2-0A8AED19CFC8}"/>
              </a:ext>
            </a:extLst>
          </p:cNvPr>
          <p:cNvSpPr>
            <a:spLocks noGrp="1"/>
          </p:cNvSpPr>
          <p:nvPr>
            <p:ph type="title"/>
          </p:nvPr>
        </p:nvSpPr>
        <p:spPr>
          <a:xfrm>
            <a:off x="5297762" y="329184"/>
            <a:ext cx="6251110" cy="1783080"/>
          </a:xfrm>
        </p:spPr>
        <p:txBody>
          <a:bodyPr anchor="b">
            <a:normAutofit/>
          </a:bodyPr>
          <a:lstStyle/>
          <a:p>
            <a:r>
              <a:rPr lang="en-US" sz="5400"/>
              <a:t>Stock Solutions</a:t>
            </a:r>
          </a:p>
        </p:txBody>
      </p:sp>
      <p:sp>
        <p:nvSpPr>
          <p:cNvPr id="18" name="Content Placeholder 8">
            <a:extLst>
              <a:ext uri="{FF2B5EF4-FFF2-40B4-BE49-F238E27FC236}">
                <a16:creationId xmlns:a16="http://schemas.microsoft.com/office/drawing/2014/main" id="{18B94691-B0EC-2AE2-85A9-95B7407D7048}"/>
              </a:ext>
            </a:extLst>
          </p:cNvPr>
          <p:cNvSpPr>
            <a:spLocks noGrp="1"/>
          </p:cNvSpPr>
          <p:nvPr>
            <p:ph idx="1"/>
          </p:nvPr>
        </p:nvSpPr>
        <p:spPr>
          <a:xfrm>
            <a:off x="5297762" y="3429000"/>
            <a:ext cx="4557438" cy="2761488"/>
          </a:xfrm>
        </p:spPr>
        <p:txBody>
          <a:bodyPr>
            <a:normAutofit/>
          </a:bodyPr>
          <a:lstStyle/>
          <a:p>
            <a:r>
              <a:rPr lang="en-US" sz="2200"/>
              <a:t>54 ppm riboflavin stock solution in 100 mL volumetric flask </a:t>
            </a:r>
          </a:p>
        </p:txBody>
      </p:sp>
      <p:pic>
        <p:nvPicPr>
          <p:cNvPr id="5" name="Content Placeholder 4" descr="A glass beaker with yellow liquid on a table&#10;&#10;Description automatically generated">
            <a:extLst>
              <a:ext uri="{FF2B5EF4-FFF2-40B4-BE49-F238E27FC236}">
                <a16:creationId xmlns:a16="http://schemas.microsoft.com/office/drawing/2014/main" id="{DC7772C6-0671-F065-715D-B5CD112E762B}"/>
              </a:ext>
            </a:extLst>
          </p:cNvPr>
          <p:cNvPicPr>
            <a:picLocks noChangeAspect="1"/>
          </p:cNvPicPr>
          <p:nvPr/>
        </p:nvPicPr>
        <p:blipFill rotWithShape="1">
          <a:blip r:embed="rId3">
            <a:extLst>
              <a:ext uri="{28A0092B-C50C-407E-A947-70E740481C1C}">
                <a14:useLocalDpi xmlns:a14="http://schemas.microsoft.com/office/drawing/2010/main" val="0"/>
              </a:ext>
            </a:extLst>
          </a:blip>
          <a:srcRect l="410" r="904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71115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125A-0F8D-4F5C-9948-76513AED6787}"/>
              </a:ext>
            </a:extLst>
          </p:cNvPr>
          <p:cNvSpPr>
            <a:spLocks noGrp="1"/>
          </p:cNvSpPr>
          <p:nvPr>
            <p:ph type="title"/>
          </p:nvPr>
        </p:nvSpPr>
        <p:spPr/>
        <p:txBody>
          <a:bodyPr/>
          <a:lstStyle/>
          <a:p>
            <a:r>
              <a:rPr lang="en-US"/>
              <a:t>Creating Caffeine Standards</a:t>
            </a:r>
          </a:p>
        </p:txBody>
      </p:sp>
      <p:graphicFrame>
        <p:nvGraphicFramePr>
          <p:cNvPr id="4" name="Content Placeholder 3">
            <a:extLst>
              <a:ext uri="{FF2B5EF4-FFF2-40B4-BE49-F238E27FC236}">
                <a16:creationId xmlns:a16="http://schemas.microsoft.com/office/drawing/2014/main" id="{C475699C-6EC0-DFB2-98F7-ACCE12901154}"/>
              </a:ext>
            </a:extLst>
          </p:cNvPr>
          <p:cNvGraphicFramePr>
            <a:graphicFrameLocks noGrp="1"/>
          </p:cNvGraphicFramePr>
          <p:nvPr>
            <p:ph idx="1"/>
            <p:extLst>
              <p:ext uri="{D42A27DB-BD31-4B8C-83A1-F6EECF244321}">
                <p14:modId xmlns:p14="http://schemas.microsoft.com/office/powerpoint/2010/main" val="1661012225"/>
              </p:ext>
            </p:extLst>
          </p:nvPr>
        </p:nvGraphicFramePr>
        <p:xfrm>
          <a:off x="838201" y="1690688"/>
          <a:ext cx="8724900" cy="3567114"/>
        </p:xfrm>
        <a:graphic>
          <a:graphicData uri="http://schemas.openxmlformats.org/drawingml/2006/table">
            <a:tbl>
              <a:tblPr firstRow="1" firstCol="1" bandRow="1">
                <a:tableStyleId>{5C22544A-7EE6-4342-B048-85BDC9FD1C3A}</a:tableStyleId>
              </a:tblPr>
              <a:tblGrid>
                <a:gridCol w="1211030">
                  <a:extLst>
                    <a:ext uri="{9D8B030D-6E8A-4147-A177-3AD203B41FA5}">
                      <a16:colId xmlns:a16="http://schemas.microsoft.com/office/drawing/2014/main" val="2120853282"/>
                    </a:ext>
                  </a:extLst>
                </a:gridCol>
                <a:gridCol w="1700413">
                  <a:extLst>
                    <a:ext uri="{9D8B030D-6E8A-4147-A177-3AD203B41FA5}">
                      <a16:colId xmlns:a16="http://schemas.microsoft.com/office/drawing/2014/main" val="351978493"/>
                    </a:ext>
                  </a:extLst>
                </a:gridCol>
                <a:gridCol w="1962674">
                  <a:extLst>
                    <a:ext uri="{9D8B030D-6E8A-4147-A177-3AD203B41FA5}">
                      <a16:colId xmlns:a16="http://schemas.microsoft.com/office/drawing/2014/main" val="851697562"/>
                    </a:ext>
                  </a:extLst>
                </a:gridCol>
                <a:gridCol w="783355">
                  <a:extLst>
                    <a:ext uri="{9D8B030D-6E8A-4147-A177-3AD203B41FA5}">
                      <a16:colId xmlns:a16="http://schemas.microsoft.com/office/drawing/2014/main" val="1433675082"/>
                    </a:ext>
                  </a:extLst>
                </a:gridCol>
                <a:gridCol w="1658417">
                  <a:extLst>
                    <a:ext uri="{9D8B030D-6E8A-4147-A177-3AD203B41FA5}">
                      <a16:colId xmlns:a16="http://schemas.microsoft.com/office/drawing/2014/main" val="3408704223"/>
                    </a:ext>
                  </a:extLst>
                </a:gridCol>
                <a:gridCol w="1409011">
                  <a:extLst>
                    <a:ext uri="{9D8B030D-6E8A-4147-A177-3AD203B41FA5}">
                      <a16:colId xmlns:a16="http://schemas.microsoft.com/office/drawing/2014/main" val="4132810467"/>
                    </a:ext>
                  </a:extLst>
                </a:gridCol>
              </a:tblGrid>
              <a:tr h="498103">
                <a:tc>
                  <a:txBody>
                    <a:bodyPr/>
                    <a:lstStyle/>
                    <a:p>
                      <a:pPr>
                        <a:lnSpc>
                          <a:spcPct val="107000"/>
                        </a:lnSpc>
                      </a:pPr>
                      <a:endParaRPr lang="en-CA" sz="1100" kern="1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Concentration Caffeine</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Volume Stock solution used</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RT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Peak Area</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Peak Height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2597488"/>
                  </a:ext>
                </a:extLst>
              </a:tr>
              <a:tr h="289248">
                <a:tc>
                  <a:txBody>
                    <a:bodyPr/>
                    <a:lstStyle/>
                    <a:p>
                      <a:pPr>
                        <a:lnSpc>
                          <a:spcPct val="107000"/>
                        </a:lnSpc>
                      </a:pPr>
                      <a:endParaRPr lang="en-CA" sz="1100" kern="1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(ppm)</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(uL)</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(min)</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(mAU*s)</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(mAU)</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39752784"/>
                  </a:ext>
                </a:extLst>
              </a:tr>
              <a:tr h="289248">
                <a:tc>
                  <a:txBody>
                    <a:bodyPr/>
                    <a:lstStyle/>
                    <a:p>
                      <a:pPr algn="ctr">
                        <a:lnSpc>
                          <a:spcPct val="107000"/>
                        </a:lnSpc>
                        <a:spcAft>
                          <a:spcPts val="800"/>
                        </a:spcAft>
                      </a:pPr>
                      <a:r>
                        <a:rPr lang="en-CA" sz="1200" kern="0">
                          <a:effectLst/>
                        </a:rPr>
                        <a:t>Blank</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0362221"/>
                  </a:ext>
                </a:extLst>
              </a:tr>
              <a:tr h="498103">
                <a:tc>
                  <a:txBody>
                    <a:bodyPr/>
                    <a:lstStyle/>
                    <a:p>
                      <a:pPr algn="ctr">
                        <a:lnSpc>
                          <a:spcPct val="107000"/>
                        </a:lnSpc>
                        <a:spcAft>
                          <a:spcPts val="800"/>
                        </a:spcAft>
                      </a:pPr>
                      <a:r>
                        <a:rPr lang="en-CA" sz="1200" kern="0">
                          <a:effectLst/>
                        </a:rPr>
                        <a:t>Standard 1</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250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1249.0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2.599</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7339.916020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1106.75879</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6870235"/>
                  </a:ext>
                </a:extLst>
              </a:tr>
              <a:tr h="498103">
                <a:tc>
                  <a:txBody>
                    <a:bodyPr/>
                    <a:lstStyle/>
                    <a:p>
                      <a:pPr algn="ctr">
                        <a:lnSpc>
                          <a:spcPct val="107000"/>
                        </a:lnSpc>
                        <a:spcAft>
                          <a:spcPts val="800"/>
                        </a:spcAft>
                      </a:pPr>
                      <a:r>
                        <a:rPr lang="en-CA" sz="1200" kern="0">
                          <a:effectLst/>
                        </a:rPr>
                        <a:t>Standard 2</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30.x10</a:t>
                      </a:r>
                      <a:r>
                        <a:rPr lang="en-CA" sz="1200" kern="0" baseline="30000">
                          <a:effectLst/>
                        </a:rPr>
                        <a:t>1</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1499.0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2.596</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9300.900390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1335.48743</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3643714"/>
                  </a:ext>
                </a:extLst>
              </a:tr>
              <a:tr h="498103">
                <a:tc>
                  <a:txBody>
                    <a:bodyPr/>
                    <a:lstStyle/>
                    <a:p>
                      <a:pPr algn="ctr">
                        <a:lnSpc>
                          <a:spcPct val="107000"/>
                        </a:lnSpc>
                        <a:spcAft>
                          <a:spcPts val="800"/>
                        </a:spcAft>
                      </a:pPr>
                      <a:r>
                        <a:rPr lang="en-CA" sz="1200" kern="0">
                          <a:effectLst/>
                        </a:rPr>
                        <a:t>Standard 3</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350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1748.0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2.594</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10894.300000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1504.44092</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56798"/>
                  </a:ext>
                </a:extLst>
              </a:tr>
              <a:tr h="498103">
                <a:tc>
                  <a:txBody>
                    <a:bodyPr/>
                    <a:lstStyle/>
                    <a:p>
                      <a:pPr algn="ctr">
                        <a:lnSpc>
                          <a:spcPct val="107000"/>
                        </a:lnSpc>
                        <a:spcAft>
                          <a:spcPts val="800"/>
                        </a:spcAft>
                      </a:pPr>
                      <a:r>
                        <a:rPr lang="en-CA" sz="1200" kern="0">
                          <a:effectLst/>
                        </a:rPr>
                        <a:t>Standard 4</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40.x10</a:t>
                      </a:r>
                      <a:r>
                        <a:rPr lang="en-CA" sz="1200" kern="0" baseline="30000">
                          <a:effectLst/>
                        </a:rPr>
                        <a:t>1</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1998.0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2.589</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12361.200000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1642.1908</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2651684"/>
                  </a:ext>
                </a:extLst>
              </a:tr>
              <a:tr h="498103">
                <a:tc>
                  <a:txBody>
                    <a:bodyPr/>
                    <a:lstStyle/>
                    <a:p>
                      <a:pPr algn="ctr">
                        <a:lnSpc>
                          <a:spcPct val="107000"/>
                        </a:lnSpc>
                        <a:spcAft>
                          <a:spcPts val="800"/>
                        </a:spcAft>
                      </a:pPr>
                      <a:r>
                        <a:rPr lang="en-CA" sz="1200" kern="0">
                          <a:effectLst/>
                        </a:rPr>
                        <a:t>Standard 5</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450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2248.0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2.615</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14033.100000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1769.52966</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9197632"/>
                  </a:ext>
                </a:extLst>
              </a:tr>
            </a:tbl>
          </a:graphicData>
        </a:graphic>
      </p:graphicFrame>
      <p:sp>
        <p:nvSpPr>
          <p:cNvPr id="5" name="TextBox 4">
            <a:extLst>
              <a:ext uri="{FF2B5EF4-FFF2-40B4-BE49-F238E27FC236}">
                <a16:creationId xmlns:a16="http://schemas.microsoft.com/office/drawing/2014/main" id="{110C5FF3-C390-B061-62E6-3C6873A767FB}"/>
              </a:ext>
            </a:extLst>
          </p:cNvPr>
          <p:cNvSpPr txBox="1"/>
          <p:nvPr/>
        </p:nvSpPr>
        <p:spPr>
          <a:xfrm>
            <a:off x="838201" y="5384800"/>
            <a:ext cx="7806266" cy="369332"/>
          </a:xfrm>
          <a:prstGeom prst="rect">
            <a:avLst/>
          </a:prstGeom>
          <a:noFill/>
        </p:spPr>
        <p:txBody>
          <a:bodyPr wrap="square" rtlCol="0">
            <a:spAutoFit/>
          </a:bodyPr>
          <a:lstStyle/>
          <a:p>
            <a:pPr marL="285750" indent="-285750">
              <a:buFont typeface="Arial" panose="020B0604020202020204" pitchFamily="34" charset="0"/>
              <a:buChar char="•"/>
            </a:pPr>
            <a:r>
              <a:rPr lang="en-CA"/>
              <a:t>Created using 100-1000 uL micropipettes into 5.0 mL volumetric flasks</a:t>
            </a:r>
          </a:p>
        </p:txBody>
      </p:sp>
    </p:spTree>
    <p:extLst>
      <p:ext uri="{BB962C8B-B14F-4D97-AF65-F5344CB8AC3E}">
        <p14:creationId xmlns:p14="http://schemas.microsoft.com/office/powerpoint/2010/main" val="4611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25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3C81-B808-682B-C34F-24F06695A88F}"/>
              </a:ext>
            </a:extLst>
          </p:cNvPr>
          <p:cNvSpPr>
            <a:spLocks noGrp="1"/>
          </p:cNvSpPr>
          <p:nvPr>
            <p:ph type="title"/>
          </p:nvPr>
        </p:nvSpPr>
        <p:spPr/>
        <p:txBody>
          <a:bodyPr/>
          <a:lstStyle/>
          <a:p>
            <a:r>
              <a:rPr lang="en-US"/>
              <a:t>Creating Riboflavin Standards</a:t>
            </a:r>
            <a:endParaRPr lang="en-CA"/>
          </a:p>
        </p:txBody>
      </p:sp>
      <p:graphicFrame>
        <p:nvGraphicFramePr>
          <p:cNvPr id="4" name="Content Placeholder 3">
            <a:extLst>
              <a:ext uri="{FF2B5EF4-FFF2-40B4-BE49-F238E27FC236}">
                <a16:creationId xmlns:a16="http://schemas.microsoft.com/office/drawing/2014/main" id="{1399576B-954C-268C-1156-DD6FD2D049BF}"/>
              </a:ext>
            </a:extLst>
          </p:cNvPr>
          <p:cNvGraphicFramePr>
            <a:graphicFrameLocks noGrp="1"/>
          </p:cNvGraphicFramePr>
          <p:nvPr>
            <p:ph idx="1"/>
            <p:extLst>
              <p:ext uri="{D42A27DB-BD31-4B8C-83A1-F6EECF244321}">
                <p14:modId xmlns:p14="http://schemas.microsoft.com/office/powerpoint/2010/main" val="3862941006"/>
              </p:ext>
            </p:extLst>
          </p:nvPr>
        </p:nvGraphicFramePr>
        <p:xfrm>
          <a:off x="677334" y="1930400"/>
          <a:ext cx="7806266" cy="2895599"/>
        </p:xfrm>
        <a:graphic>
          <a:graphicData uri="http://schemas.openxmlformats.org/drawingml/2006/table">
            <a:tbl>
              <a:tblPr firstRow="1" firstCol="1" bandRow="1">
                <a:tableStyleId>{5C22544A-7EE6-4342-B048-85BDC9FD1C3A}</a:tableStyleId>
              </a:tblPr>
              <a:tblGrid>
                <a:gridCol w="1461467">
                  <a:extLst>
                    <a:ext uri="{9D8B030D-6E8A-4147-A177-3AD203B41FA5}">
                      <a16:colId xmlns:a16="http://schemas.microsoft.com/office/drawing/2014/main" val="1233666507"/>
                    </a:ext>
                  </a:extLst>
                </a:gridCol>
                <a:gridCol w="3176277">
                  <a:extLst>
                    <a:ext uri="{9D8B030D-6E8A-4147-A177-3AD203B41FA5}">
                      <a16:colId xmlns:a16="http://schemas.microsoft.com/office/drawing/2014/main" val="2447306352"/>
                    </a:ext>
                  </a:extLst>
                </a:gridCol>
                <a:gridCol w="3168522">
                  <a:extLst>
                    <a:ext uri="{9D8B030D-6E8A-4147-A177-3AD203B41FA5}">
                      <a16:colId xmlns:a16="http://schemas.microsoft.com/office/drawing/2014/main" val="3886431593"/>
                    </a:ext>
                  </a:extLst>
                </a:gridCol>
              </a:tblGrid>
              <a:tr h="738083">
                <a:tc>
                  <a:txBody>
                    <a:bodyPr/>
                    <a:lstStyle/>
                    <a:p>
                      <a:pPr algn="ctr">
                        <a:lnSpc>
                          <a:spcPct val="107000"/>
                        </a:lnSpc>
                      </a:pPr>
                      <a:endParaRPr lang="en-CA" sz="1100" kern="100">
                        <a:effectLst/>
                        <a:latin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Concentration Riboflavin (ppm)</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Volume Stock Solution used (uL)</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2330999"/>
                  </a:ext>
                </a:extLst>
              </a:tr>
              <a:tr h="359586">
                <a:tc>
                  <a:txBody>
                    <a:bodyPr/>
                    <a:lstStyle/>
                    <a:p>
                      <a:pPr algn="ctr">
                        <a:lnSpc>
                          <a:spcPct val="107000"/>
                        </a:lnSpc>
                        <a:spcAft>
                          <a:spcPts val="800"/>
                        </a:spcAft>
                      </a:pPr>
                      <a:r>
                        <a:rPr lang="en-CA" sz="1200" kern="0">
                          <a:effectLst/>
                        </a:rPr>
                        <a:t>Blank</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80568846"/>
                  </a:ext>
                </a:extLst>
              </a:tr>
              <a:tr h="359586">
                <a:tc>
                  <a:txBody>
                    <a:bodyPr/>
                    <a:lstStyle/>
                    <a:p>
                      <a:pPr algn="ctr">
                        <a:lnSpc>
                          <a:spcPct val="107000"/>
                        </a:lnSpc>
                        <a:spcAft>
                          <a:spcPts val="800"/>
                        </a:spcAft>
                      </a:pPr>
                      <a:r>
                        <a:rPr lang="en-CA" sz="1200" kern="0">
                          <a:effectLst/>
                        </a:rPr>
                        <a:t>Standard 1</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2.0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185.0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07471637"/>
                  </a:ext>
                </a:extLst>
              </a:tr>
              <a:tr h="359586">
                <a:tc>
                  <a:txBody>
                    <a:bodyPr/>
                    <a:lstStyle/>
                    <a:p>
                      <a:pPr algn="ctr">
                        <a:lnSpc>
                          <a:spcPct val="107000"/>
                        </a:lnSpc>
                        <a:spcAft>
                          <a:spcPts val="800"/>
                        </a:spcAft>
                      </a:pPr>
                      <a:r>
                        <a:rPr lang="en-CA" sz="1200" kern="0">
                          <a:effectLst/>
                        </a:rPr>
                        <a:t>Standard 2</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4.0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370.0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29969219"/>
                  </a:ext>
                </a:extLst>
              </a:tr>
              <a:tr h="359586">
                <a:tc>
                  <a:txBody>
                    <a:bodyPr/>
                    <a:lstStyle/>
                    <a:p>
                      <a:pPr algn="ctr">
                        <a:lnSpc>
                          <a:spcPct val="107000"/>
                        </a:lnSpc>
                        <a:spcAft>
                          <a:spcPts val="800"/>
                        </a:spcAft>
                      </a:pPr>
                      <a:r>
                        <a:rPr lang="en-CA" sz="1200" kern="0">
                          <a:effectLst/>
                        </a:rPr>
                        <a:t>Standard 3</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6.0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556.0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43443231"/>
                  </a:ext>
                </a:extLst>
              </a:tr>
              <a:tr h="359586">
                <a:tc>
                  <a:txBody>
                    <a:bodyPr/>
                    <a:lstStyle/>
                    <a:p>
                      <a:pPr algn="ctr">
                        <a:lnSpc>
                          <a:spcPct val="107000"/>
                        </a:lnSpc>
                        <a:spcAft>
                          <a:spcPts val="800"/>
                        </a:spcAft>
                      </a:pPr>
                      <a:r>
                        <a:rPr lang="en-CA" sz="1200" kern="0">
                          <a:effectLst/>
                        </a:rPr>
                        <a:t>Standard 4</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8.0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741.0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8690545"/>
                  </a:ext>
                </a:extLst>
              </a:tr>
              <a:tr h="359586">
                <a:tc>
                  <a:txBody>
                    <a:bodyPr/>
                    <a:lstStyle/>
                    <a:p>
                      <a:pPr algn="ctr">
                        <a:lnSpc>
                          <a:spcPct val="107000"/>
                        </a:lnSpc>
                        <a:spcAft>
                          <a:spcPts val="800"/>
                        </a:spcAft>
                      </a:pPr>
                      <a:r>
                        <a:rPr lang="en-CA" sz="1200" kern="0">
                          <a:effectLst/>
                        </a:rPr>
                        <a:t>Standard 5</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10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CA" sz="1200" kern="0">
                          <a:effectLst/>
                        </a:rPr>
                        <a:t>926.0</a:t>
                      </a:r>
                      <a:endParaRPr lang="en-CA"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70420"/>
                  </a:ext>
                </a:extLst>
              </a:tr>
            </a:tbl>
          </a:graphicData>
        </a:graphic>
      </p:graphicFrame>
      <p:sp>
        <p:nvSpPr>
          <p:cNvPr id="5" name="TextBox 4">
            <a:extLst>
              <a:ext uri="{FF2B5EF4-FFF2-40B4-BE49-F238E27FC236}">
                <a16:creationId xmlns:a16="http://schemas.microsoft.com/office/drawing/2014/main" id="{F1CFA704-0425-D487-B777-6552A7B60ECA}"/>
              </a:ext>
            </a:extLst>
          </p:cNvPr>
          <p:cNvSpPr txBox="1"/>
          <p:nvPr/>
        </p:nvSpPr>
        <p:spPr>
          <a:xfrm>
            <a:off x="677334" y="4991100"/>
            <a:ext cx="7806266" cy="369332"/>
          </a:xfrm>
          <a:prstGeom prst="rect">
            <a:avLst/>
          </a:prstGeom>
          <a:noFill/>
        </p:spPr>
        <p:txBody>
          <a:bodyPr wrap="square" rtlCol="0">
            <a:spAutoFit/>
          </a:bodyPr>
          <a:lstStyle/>
          <a:p>
            <a:pPr marL="285750" indent="-285750">
              <a:buFont typeface="Arial" panose="020B0604020202020204" pitchFamily="34" charset="0"/>
              <a:buChar char="•"/>
            </a:pPr>
            <a:r>
              <a:rPr lang="en-CA"/>
              <a:t>Created using 100-1000 uL micropipettes into 5.0 mL volumetric flasks</a:t>
            </a:r>
          </a:p>
        </p:txBody>
      </p:sp>
    </p:spTree>
    <p:extLst>
      <p:ext uri="{BB962C8B-B14F-4D97-AF65-F5344CB8AC3E}">
        <p14:creationId xmlns:p14="http://schemas.microsoft.com/office/powerpoint/2010/main" val="160531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bab4eb6-91e5-4558-99f4-f76ae6b1ab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115A610D250D49BDEB15A715DD59DD" ma:contentTypeVersion="10" ma:contentTypeDescription="Create a new document." ma:contentTypeScope="" ma:versionID="dd47d11c92bdd3291e568b040cd315d2">
  <xsd:schema xmlns:xsd="http://www.w3.org/2001/XMLSchema" xmlns:xs="http://www.w3.org/2001/XMLSchema" xmlns:p="http://schemas.microsoft.com/office/2006/metadata/properties" xmlns:ns3="7bab4eb6-91e5-4558-99f4-f76ae6b1ab26" xmlns:ns4="79d92849-92e8-4d25-93c7-538f1f39585f" targetNamespace="http://schemas.microsoft.com/office/2006/metadata/properties" ma:root="true" ma:fieldsID="0317e170c6db14fbb2eeb144823381a1" ns3:_="" ns4:_="">
    <xsd:import namespace="7bab4eb6-91e5-4558-99f4-f76ae6b1ab26"/>
    <xsd:import namespace="79d92849-92e8-4d25-93c7-538f1f3958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b4eb6-91e5-4558-99f4-f76ae6b1ab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d92849-92e8-4d25-93c7-538f1f3958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0FAF3-5872-4778-8B2E-3F99E8071804}">
  <ds:schemaRefs>
    <ds:schemaRef ds:uri="http://schemas.microsoft.com/sharepoint/v3/contenttype/forms"/>
  </ds:schemaRefs>
</ds:datastoreItem>
</file>

<file path=customXml/itemProps2.xml><?xml version="1.0" encoding="utf-8"?>
<ds:datastoreItem xmlns:ds="http://schemas.openxmlformats.org/officeDocument/2006/customXml" ds:itemID="{33121572-A58F-42F9-A7B3-750511D73987}">
  <ds:schemaRefs>
    <ds:schemaRef ds:uri="http://purl.org/dc/terms/"/>
    <ds:schemaRef ds:uri="http://www.w3.org/XML/1998/namespace"/>
    <ds:schemaRef ds:uri="7bab4eb6-91e5-4558-99f4-f76ae6b1ab26"/>
    <ds:schemaRef ds:uri="http://schemas.microsoft.com/office/2006/documentManagement/types"/>
    <ds:schemaRef ds:uri="79d92849-92e8-4d25-93c7-538f1f39585f"/>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7ED3545-D818-47A4-91F0-2FB18A02C23C}">
  <ds:schemaRefs>
    <ds:schemaRef ds:uri="79d92849-92e8-4d25-93c7-538f1f39585f"/>
    <ds:schemaRef ds:uri="7bab4eb6-91e5-4558-99f4-f76ae6b1ab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1492</Words>
  <Application>Microsoft Office PowerPoint</Application>
  <PresentationFormat>Widescreen</PresentationFormat>
  <Paragraphs>201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Determination of Riboflavin (Vitamin B2) and Caffeine in Energy Drinks Using HPLC with Fluorescence detection/UV-VIS </vt:lpstr>
      <vt:lpstr>Background</vt:lpstr>
      <vt:lpstr>Question:</vt:lpstr>
      <vt:lpstr>Instrument</vt:lpstr>
      <vt:lpstr>Phosphate Buffer Solution</vt:lpstr>
      <vt:lpstr>Real Sample Prep </vt:lpstr>
      <vt:lpstr>Stock Solutions</vt:lpstr>
      <vt:lpstr>Creating Caffeine Standards</vt:lpstr>
      <vt:lpstr>Creating Riboflavin Standards</vt:lpstr>
      <vt:lpstr>Data and results</vt:lpstr>
      <vt:lpstr>Data and Results</vt:lpstr>
      <vt:lpstr>Challenges</vt:lpstr>
      <vt:lpstr>Lessons</vt:lpstr>
      <vt:lpstr>Future Work</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Grubisa</dc:creator>
  <cp:lastModifiedBy>Mason Swanton</cp:lastModifiedBy>
  <cp:revision>2</cp:revision>
  <dcterms:created xsi:type="dcterms:W3CDTF">2023-11-20T22:24:08Z</dcterms:created>
  <dcterms:modified xsi:type="dcterms:W3CDTF">2026-02-22T19:33:45Z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0x01010006115A610D250D49BDEB15A715DD59DD</vt:lpwstr>
  </property>
</Properties>
</file>