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357059B-E253-4AA3-95D7-ADFDBC51CE51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2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890" autoAdjust="0"/>
  </p:normalViewPr>
  <p:slideViewPr>
    <p:cSldViewPr snapToGrid="0">
      <p:cViewPr varScale="1">
        <p:scale>
          <a:sx n="62" d="100"/>
          <a:sy n="62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DED78-26F6-4549-8998-E238BD3B9D6C}" type="datetimeFigureOut">
              <a:rPr lang="en-CA" smtClean="0"/>
              <a:t>2024-03-24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3F0FB-AA81-4A15-BEE5-0638775AD7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83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Summary: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this presentation I’m going to introduce the topic of molecular switches, a little about their history, popular uses today, and then I will dive into my article of choice.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3F0FB-AA81-4A15-BEE5-0638775AD7A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206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are molecular switches?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Molecular switches are molecules that can shift between two states in a controlled manner. This can be triggered by temperature, light, current, </a:t>
            </a: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3F0FB-AA81-4A15-BEE5-0638775AD7A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8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Molecular switches have been in chemistry since the start, even if the chemists didn’t know this. While the term “molecular switch” originally came from the 1980s regarding biological signal transmission.</a:t>
            </a:r>
            <a:r>
              <a:rPr lang="en-US" sz="1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(used in a paper in 1981 about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lamba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repressor) It has since been widely adopted for chemistry as a general term describing a molecule that flips between two states.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notable discovery for molecular switches that link to another topic to be discussed in our presentations came in the 1970s, when a researcher Jean-Pierre gave important contributions by using phot-switches to induce switching of crown ethers using anthracenes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Since then, other types of molecular switches have been documented and their uses expanded.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3F0FB-AA81-4A15-BEE5-0638775AD7A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3940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Uses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popular topic today for organic molecular switches is their use in drug-release control to induce precise dosages at specific sites. This type of drug administration would be highly useful, most notably, in anticancer therapies.</a:t>
            </a:r>
            <a:r>
              <a:rPr lang="en-US" sz="18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</a:p>
          <a:p>
            <a:endParaRPr lang="en-US" sz="1800" baseline="30000" dirty="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 the inorganic side of things, topics like 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molecular grafting – Using a molecular scaffold to construct new molecules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theoretical calculations for molecular switches are being researched – Hopes to identify molecular switches before a wet lab needs to be performed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3F0FB-AA81-4A15-BEE5-0638775AD7A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1896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research article I have chosen is about pyramidal inversion. Pyramidal inversion is a fluxional process that effects the interconversion of two conformations of a pyramidal molecule.</a:t>
            </a:r>
            <a:r>
              <a:rPr lang="en-US" sz="1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2013, research was done that showed that removing one electron reduced the inversion barrier of phosphine from 31.9 kcal/mol down to 4.3 kcal/mol. However, the redox-triggered inversion was tricky to characterize using the acyclic achiral phosphines that were used in that experiment. Single-electron-induced pyramidal conversion of cyclic phosphines has not been described.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2017, another group of researchers described the synthesis of ligated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dicarbondiphosphide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The researchers of the article I am presenting believed this synthesis would be a good starting point for trivalent cyclic phosphine that could be used to characterize the pyramidal inversion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3F0FB-AA81-4A15-BEE5-0638775AD7A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8706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Using work from 2013 and 2017 as a background, the research team showed that a highly stereoselective synthesis of stable cis-1,3-diphosphetanes can have its pyramidal inversion reversibly triggered via single-electron transfer to corresponding trans-1,3-diphosphetanes radical cations. 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3F0FB-AA81-4A15-BEE5-0638775AD7A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6404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team used the above synthesis to work from the initial chemical 1 to the products seen in part 3 (a/b/c) each of the products from each step were characterized using proton-decoupled </a:t>
            </a:r>
            <a:r>
              <a:rPr lang="en-US" sz="1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31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 NMR as well as X-ray diffraction if needed. Once the products 3a/3b were obtained, they then proceeded to convert them from cis to trans via heating a toluene solution and then confirming the change using </a:t>
            </a:r>
            <a:r>
              <a:rPr lang="en-US" sz="1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31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 NMR. It was observed that 3a and 3b both reverted to cis forms when left to sit in room temp toluene for a few days. Cis-3c, however, did not change to trans-3c after toluene solution heating suggesting that steric play a role. Additionally, this proved that cis conformations were more thermodynamically stable than trans conformations.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Finally, upon removing one electron via the conditions in the scheme, the radical cation trans conformations were unlocked.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3F0FB-AA81-4A15-BEE5-0638775AD7A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8742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3a+ and 3b+ radicals were characterized using EPR at room temp.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DFT calculations were performed and showed that the cis radical cation versions of 3a was thermodynamically less stable than the trans radical cation.  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Using work from 2013 and 2017 as a background, the research team showed that a highly stereoselective synthesis of stable cis-1,3-diphosphenates can have its pyramidal inversion reversibly triggered via single-electron transfer to corresponding trans-1,3-diphosphenates radical cations. 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3F0FB-AA81-4A15-BEE5-0638775AD7A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935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Team confirmed that the normal (non-radical) conformations highly favoured the cis-configuration 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upon removal of one electron, the conformation would shift to the trans-conformation.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research represents the first examples of 1,3-diphosphetane-based radical cations and establishes a redox triggered configurational switch for small ring systems. The researchers hope that this work can become a playground for future molecule switch work and supramolecular chemistry. Additionally, they believe the results could show application for planar four membered rings for electrically fueled molecular switches. </a:t>
            </a:r>
            <a:endParaRPr lang="en-CA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3F0FB-AA81-4A15-BEE5-0638775AD7A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777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ED71A-9E3D-BAB4-68D9-7BC17343A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8FF2E-31A5-8F10-50A8-8D8261C3A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B8082-640A-3961-865B-F45053011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25D5-6C2F-41B7-B024-A42BA05EF52E}" type="datetimeFigureOut">
              <a:rPr lang="en-CA" smtClean="0"/>
              <a:t>2024-03-24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A32B2-E770-7047-6D3E-8AB61A92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C620B-F417-4966-849C-80833610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1573-A44C-457D-B56E-72835A9CAC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876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EA74F-8583-FC93-95C9-17FFF4D4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848EF-CB27-EFA4-6A13-3EECC2DD0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28AF0-8718-BED5-9E58-EC08E3A5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25D5-6C2F-41B7-B024-A42BA05EF52E}" type="datetimeFigureOut">
              <a:rPr lang="en-CA" smtClean="0"/>
              <a:t>2024-03-24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248A3-EDF4-B2FA-1D65-ADC81872A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6B71E-1CBF-3BF4-407F-189A9E5E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1573-A44C-457D-B56E-72835A9CAC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624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5A2AB-28F6-12DA-0048-2A39145DF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23B28-0CE3-ACF7-2A3D-F9A65651F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6E4F3-034F-6C84-E4A8-A4CB0C2B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25D5-6C2F-41B7-B024-A42BA05EF52E}" type="datetimeFigureOut">
              <a:rPr lang="en-CA" smtClean="0"/>
              <a:t>2024-03-24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F3762-3265-3AB0-CF39-7CEBC365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D4AE6-EE13-E701-FCD3-63BCB0C9E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1573-A44C-457D-B56E-72835A9CAC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52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6F8FA-0F17-FA5D-13B8-03714827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B0525-04C4-4A2A-D066-1185C2547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A327F-67A5-305C-7804-133D0536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25D5-6C2F-41B7-B024-A42BA05EF52E}" type="datetimeFigureOut">
              <a:rPr lang="en-CA" smtClean="0"/>
              <a:t>2024-03-24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EA0FA-7BC7-C51D-DF14-15760743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5AF50-C69F-6721-C4FA-B7998494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1573-A44C-457D-B56E-72835A9CAC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96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B0342-07FA-CFB5-7416-F7E0446B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0AA28-DDF4-08FE-A036-57E01FD7A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11B9-9ED9-8767-3EDF-AA34AFEA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25D5-6C2F-41B7-B024-A42BA05EF52E}" type="datetimeFigureOut">
              <a:rPr lang="en-CA" smtClean="0"/>
              <a:t>2024-03-24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E0C23-1919-B453-AAA1-0DCAB81A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8C393-C37E-611B-FEA0-5D2F134BD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1573-A44C-457D-B56E-72835A9CAC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756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72FCF-5D9B-7682-4353-F73432AA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CF433-97B6-BD35-2B3C-C0AC0E9F6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352B0-A36E-0BA6-2F11-EB5E0C1AB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886AC-F8F1-658D-BB67-CE1C5ED1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25D5-6C2F-41B7-B024-A42BA05EF52E}" type="datetimeFigureOut">
              <a:rPr lang="en-CA" smtClean="0"/>
              <a:t>2024-03-24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52C05-632B-E043-E8E4-BAE4D1AE0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7459A-0D90-D4EB-6A9B-8AB70502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1573-A44C-457D-B56E-72835A9CAC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216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AB38A-E5E5-AE4C-E562-98816EAD1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87803-A0BE-A6DD-27CD-D8C8D7EF0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5F5BC-B70A-6423-3FD8-8119B8D64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4AFE65-1541-3956-74E5-A6552F670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F2ADA-805B-CA67-6466-D9461921D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FA26DB-764A-2805-D91A-E45DAB6F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25D5-6C2F-41B7-B024-A42BA05EF52E}" type="datetimeFigureOut">
              <a:rPr lang="en-CA" smtClean="0"/>
              <a:t>2024-03-24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D246BF-51FA-DE54-06E1-A864D96A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CC5FBE-37C1-E43E-1520-67594EAC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1573-A44C-457D-B56E-72835A9CAC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737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4758-E618-60BB-2984-24315BB6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675AF2-1ED0-EF71-75A0-2D8F53D4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25D5-6C2F-41B7-B024-A42BA05EF52E}" type="datetimeFigureOut">
              <a:rPr lang="en-CA" smtClean="0"/>
              <a:t>2024-03-24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B6D52-C26A-E24A-C95B-16C1259D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DDE92-736F-0D8A-474F-423C6DEB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1573-A44C-457D-B56E-72835A9CAC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097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9B6A4-C51F-47FC-7008-2331258C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25D5-6C2F-41B7-B024-A42BA05EF52E}" type="datetimeFigureOut">
              <a:rPr lang="en-CA" smtClean="0"/>
              <a:t>2024-03-24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DA2163-D6A9-FA84-CA50-D2AB59E8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31B32-ACE3-FD23-1BF8-E0F6E0AA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1573-A44C-457D-B56E-72835A9CAC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331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C194-BFA8-0FD1-1C34-1E93F334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671E1-8959-A40E-1938-DA24D812E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702DF-D5A5-60D0-EF3B-ADEA21599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81531-A395-10DD-DD7E-D2734DFE2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25D5-6C2F-41B7-B024-A42BA05EF52E}" type="datetimeFigureOut">
              <a:rPr lang="en-CA" smtClean="0"/>
              <a:t>2024-03-24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B52B3-9C66-6E36-3702-33108207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0E8FB-F078-8CD5-1570-33712ED2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1573-A44C-457D-B56E-72835A9CAC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832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BAC35-0F49-1E6A-61A9-CD5B2049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1431F7-EBCF-6517-BDED-92EBA4CA5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9FDB0D-AFC3-A5B0-3870-B7533FA7C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9E216-CD49-BCDB-73F9-F1290DCAC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25D5-6C2F-41B7-B024-A42BA05EF52E}" type="datetimeFigureOut">
              <a:rPr lang="en-CA" smtClean="0"/>
              <a:t>2024-03-24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AE0A9-D7CE-CCCB-8A0E-DC40AA1F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7B675-4F82-0D78-905D-6FE38060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1573-A44C-457D-B56E-72835A9CAC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870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E2FCD5-B8FD-B47A-ED11-4D50E759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1F395-F38A-5816-89C4-005FE40E1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C4897-6504-35EE-ABE4-15B69069F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525D5-6C2F-41B7-B024-A42BA05EF52E}" type="datetimeFigureOut">
              <a:rPr lang="en-CA" smtClean="0"/>
              <a:t>2024-03-24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1B968-BD3E-ADCB-E4E3-956F3F993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5E4AA-C7F0-79B2-4F70-D11141865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81573-A44C-457D-B56E-72835A9CAC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218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9/c8sc04893b" TargetMode="External"/><Relationship Id="rId7" Type="http://schemas.openxmlformats.org/officeDocument/2006/relationships/hyperlink" Target="https://doi.org/10.1021/acs.inorgchem.1c00064" TargetMode="External"/><Relationship Id="rId2" Type="http://schemas.openxmlformats.org/officeDocument/2006/relationships/hyperlink" Target="https://doi.org/10.1039/c2pp90037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21/acs.inorgchem.1c02273" TargetMode="External"/><Relationship Id="rId5" Type="http://schemas.openxmlformats.org/officeDocument/2006/relationships/hyperlink" Target="https://doi.org/10.1039/c1nr10536a" TargetMode="External"/><Relationship Id="rId4" Type="http://schemas.openxmlformats.org/officeDocument/2006/relationships/hyperlink" Target="https://doi.org/10.3389/fchem.2022.85945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1055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4" descr="A fast all-visible-light molecular switch wit | EurekAlert!">
            <a:extLst>
              <a:ext uri="{FF2B5EF4-FFF2-40B4-BE49-F238E27FC236}">
                <a16:creationId xmlns:a16="http://schemas.microsoft.com/office/drawing/2014/main" id="{769FECB5-CB16-18D4-07A3-289654934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" r="-1" b="32464"/>
          <a:stretch/>
        </p:blipFill>
        <p:spPr bwMode="auto">
          <a:xfrm>
            <a:off x="4547937" y="-5"/>
            <a:ext cx="7644062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lecular switch">
            <a:extLst>
              <a:ext uri="{FF2B5EF4-FFF2-40B4-BE49-F238E27FC236}">
                <a16:creationId xmlns:a16="http://schemas.microsoft.com/office/drawing/2014/main" id="{AB4EC715-880A-61C0-4C5F-2A8221BA5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" b="24651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Rectangle 1057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6E680-886B-A55D-8F19-24D6BD66F726}"/>
              </a:ext>
            </a:extLst>
          </p:cNvPr>
          <p:cNvSpPr txBox="1"/>
          <p:nvPr/>
        </p:nvSpPr>
        <p:spPr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Molecular Switches and Current Resaearch Topics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By: Mason Swanton</a:t>
            </a:r>
          </a:p>
        </p:txBody>
      </p: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24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D67A-BBE1-DFEF-3F71-9FE00D12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B5547-EB4E-964C-EDB9-166C4A1AE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marR="457200" indent="-514350" algn="l">
              <a:buAutoNum type="arabicParenR"/>
            </a:pPr>
            <a:r>
              <a:rPr lang="en-US" sz="1700" b="0" i="0" dirty="0">
                <a:solidFill>
                  <a:srgbClr val="000000"/>
                </a:solidFill>
                <a:effectLst/>
              </a:rPr>
              <a:t>Introduction to the Themed Issue Dedicated to Jean-Pierre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Desvergne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. </a:t>
            </a:r>
            <a:r>
              <a:rPr lang="en-US" sz="1700" b="0" i="1" dirty="0" err="1">
                <a:solidFill>
                  <a:srgbClr val="000000"/>
                </a:solidFill>
                <a:effectLst/>
              </a:rPr>
              <a:t>Photochem</a:t>
            </a:r>
            <a:r>
              <a:rPr lang="en-US" sz="1700" b="0" i="1" dirty="0">
                <a:solidFill>
                  <a:srgbClr val="000000"/>
                </a:solidFill>
                <a:effectLst/>
              </a:rPr>
              <a:t>. </a:t>
            </a:r>
            <a:r>
              <a:rPr lang="en-US" sz="1700" b="0" i="1" dirty="0" err="1">
                <a:solidFill>
                  <a:srgbClr val="000000"/>
                </a:solidFill>
                <a:effectLst/>
              </a:rPr>
              <a:t>Photobiol</a:t>
            </a:r>
            <a:r>
              <a:rPr lang="en-US" sz="1700" b="0" i="1" dirty="0">
                <a:solidFill>
                  <a:srgbClr val="000000"/>
                </a:solidFill>
                <a:effectLst/>
              </a:rPr>
              <a:t>. Sci.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2012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, </a:t>
            </a:r>
            <a:r>
              <a:rPr lang="en-US" sz="1700" b="0" i="1" dirty="0">
                <a:solidFill>
                  <a:srgbClr val="000000"/>
                </a:solidFill>
                <a:effectLst/>
              </a:rPr>
              <a:t>11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 (11), 1611–1612. 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2"/>
              </a:rPr>
              <a:t>https://doi.org/10.1039/c2pp90037h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514350" marR="457200" indent="-514350" algn="l">
              <a:buAutoNum type="arabicParenR"/>
            </a:pPr>
            <a:r>
              <a:rPr lang="en-CA" sz="17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Bresien</a:t>
            </a:r>
            <a:r>
              <a:rPr lang="en-CA" sz="17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J.; </a:t>
            </a:r>
            <a:r>
              <a:rPr lang="en-CA" sz="17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Kröger</a:t>
            </a:r>
            <a:r>
              <a:rPr lang="en-CA" sz="17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-Badge, T.; </a:t>
            </a:r>
            <a:r>
              <a:rPr lang="en-CA" sz="17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Lochbrunner</a:t>
            </a:r>
            <a:r>
              <a:rPr lang="en-CA" sz="17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S.; </a:t>
            </a:r>
            <a:r>
              <a:rPr lang="en-CA" sz="17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Michalik</a:t>
            </a:r>
            <a:r>
              <a:rPr lang="en-CA" sz="17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D.; Müller, H.; Schulz, A.; Zander, E. A Chemical Reaction Controlled by Light-Activated Molecular Switches Based on Hetero-</a:t>
            </a:r>
            <a:r>
              <a:rPr lang="en-CA" sz="17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Cyclopentanediyls</a:t>
            </a:r>
            <a:r>
              <a:rPr lang="en-CA" sz="17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 </a:t>
            </a:r>
            <a:r>
              <a:rPr lang="en-CA" sz="1700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Chemical Science</a:t>
            </a:r>
            <a:r>
              <a:rPr lang="en-CA" sz="17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en-CA" sz="17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2019</a:t>
            </a:r>
            <a:r>
              <a:rPr lang="en-CA" sz="17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 </a:t>
            </a:r>
            <a:r>
              <a:rPr lang="en-CA" sz="1700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10</a:t>
            </a:r>
            <a:r>
              <a:rPr lang="en-CA" sz="17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(12), 3486–3493. </a:t>
            </a:r>
            <a:r>
              <a:rPr lang="en-CA" sz="1700" u="sng" kern="0" dirty="0">
                <a:solidFill>
                  <a:srgbClr val="46788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https://doi.org/10.1039/c8sc04893b</a:t>
            </a:r>
            <a:endParaRPr lang="en-CA" sz="1700" u="sng" kern="0" dirty="0">
              <a:solidFill>
                <a:srgbClr val="46788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457200" indent="-514350" algn="l">
              <a:buAutoNum type="arabicParenR"/>
            </a:pPr>
            <a:r>
              <a:rPr lang="en-CA" sz="17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Fitzmaurice, O.; </a:t>
            </a:r>
            <a:r>
              <a:rPr lang="en-CA" sz="17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Bartkowski</a:t>
            </a:r>
            <a:r>
              <a:rPr lang="en-CA" sz="17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M.; Giordani, S. Molecular Switches—Tools for Imparting Control in Drug Delivery Systems. </a:t>
            </a:r>
            <a:r>
              <a:rPr lang="en-CA" sz="1700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Frontiers in Chemistry</a:t>
            </a:r>
            <a:r>
              <a:rPr lang="en-CA" sz="17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en-CA" sz="17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2022</a:t>
            </a:r>
            <a:r>
              <a:rPr lang="en-CA" sz="17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 </a:t>
            </a:r>
            <a:r>
              <a:rPr lang="en-CA" sz="1700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10</a:t>
            </a:r>
            <a:r>
              <a:rPr lang="en-CA" sz="17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CA" sz="1700" u="sng" kern="0" dirty="0">
                <a:solidFill>
                  <a:srgbClr val="46788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https://doi.org/10.3389/fchem.2022.859450</a:t>
            </a:r>
            <a:endParaRPr lang="en-CA" sz="1700" u="sng" kern="0" dirty="0">
              <a:solidFill>
                <a:srgbClr val="46788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457200" indent="-514350" algn="l">
              <a:buAutoNum type="arabicParenR"/>
            </a:pPr>
            <a:r>
              <a:rPr lang="en-CA" sz="1700" b="0" i="0" dirty="0">
                <a:solidFill>
                  <a:srgbClr val="000000"/>
                </a:solidFill>
                <a:effectLst/>
              </a:rPr>
              <a:t>Fuentes, N.; Martín-</a:t>
            </a:r>
            <a:r>
              <a:rPr lang="en-CA" sz="1700" b="0" i="0" dirty="0" err="1">
                <a:solidFill>
                  <a:srgbClr val="000000"/>
                </a:solidFill>
                <a:effectLst/>
              </a:rPr>
              <a:t>Lasanta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, A.; Álvarez de Cienfuegos, L.; </a:t>
            </a:r>
            <a:r>
              <a:rPr lang="en-CA" sz="1700" b="0" i="0" dirty="0" err="1">
                <a:solidFill>
                  <a:srgbClr val="000000"/>
                </a:solidFill>
                <a:effectLst/>
              </a:rPr>
              <a:t>Ribagorda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, M.; Parra, A.; </a:t>
            </a:r>
            <a:r>
              <a:rPr lang="en-CA" sz="1700" b="0" i="0" dirty="0" err="1">
                <a:solidFill>
                  <a:srgbClr val="000000"/>
                </a:solidFill>
                <a:effectLst/>
              </a:rPr>
              <a:t>Cuerva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, J. M. Organic-Based Molecular Switches for Molecular Electronics. </a:t>
            </a:r>
            <a:r>
              <a:rPr lang="en-CA" sz="1700" b="0" i="1" dirty="0">
                <a:solidFill>
                  <a:srgbClr val="000000"/>
                </a:solidFill>
                <a:effectLst/>
              </a:rPr>
              <a:t>Nanoscale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CA" sz="1700" b="1" i="0" dirty="0">
                <a:solidFill>
                  <a:srgbClr val="000000"/>
                </a:solidFill>
                <a:effectLst/>
              </a:rPr>
              <a:t>2011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, </a:t>
            </a:r>
            <a:r>
              <a:rPr lang="en-CA" sz="1700" b="0" i="1" dirty="0">
                <a:solidFill>
                  <a:srgbClr val="000000"/>
                </a:solidFill>
                <a:effectLst/>
              </a:rPr>
              <a:t>3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 (10), 4003. </a:t>
            </a:r>
            <a:r>
              <a:rPr lang="en-CA" sz="1700" b="0" i="0" dirty="0">
                <a:solidFill>
                  <a:srgbClr val="000000"/>
                </a:solidFill>
                <a:effectLst/>
                <a:hlinkClick r:id="rId5"/>
              </a:rPr>
              <a:t>https://doi.org/10.1039/c1nr10536a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514350" marR="457200" indent="-514350" algn="l">
              <a:buAutoNum type="arabicParenR"/>
            </a:pPr>
            <a:r>
              <a:rPr lang="en-CA" sz="1700" b="0" i="0" dirty="0" err="1">
                <a:solidFill>
                  <a:srgbClr val="000000"/>
                </a:solidFill>
                <a:effectLst/>
              </a:rPr>
              <a:t>Janetzki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, J. T.; Zahra, F.; Gable, R. W.; </a:t>
            </a:r>
            <a:r>
              <a:rPr lang="en-CA" sz="1700" b="0" i="0" dirty="0" err="1">
                <a:solidFill>
                  <a:srgbClr val="000000"/>
                </a:solidFill>
                <a:effectLst/>
              </a:rPr>
              <a:t>Wasinee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CA" sz="1700" b="0" i="0" dirty="0" err="1">
                <a:solidFill>
                  <a:srgbClr val="000000"/>
                </a:solidFill>
                <a:effectLst/>
              </a:rPr>
              <a:t>Phonsri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; Murray, K. S.; Lars </a:t>
            </a:r>
            <a:r>
              <a:rPr lang="en-CA" sz="1700" b="0" i="0" dirty="0" err="1">
                <a:solidFill>
                  <a:srgbClr val="000000"/>
                </a:solidFill>
                <a:effectLst/>
              </a:rPr>
              <a:t>Goerigk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; Boskovic, C. A Convenient DFT-Based Strategy for Predicting Transition Temperatures of Valence Tautomeric Molecular Switches. </a:t>
            </a:r>
            <a:r>
              <a:rPr lang="en-CA" sz="1700" b="0" i="1" dirty="0">
                <a:solidFill>
                  <a:srgbClr val="000000"/>
                </a:solidFill>
                <a:effectLst/>
              </a:rPr>
              <a:t>Inorganic Chemistry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CA" sz="1700" b="1" i="0" dirty="0">
                <a:solidFill>
                  <a:srgbClr val="000000"/>
                </a:solidFill>
                <a:effectLst/>
              </a:rPr>
              <a:t>2021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, </a:t>
            </a:r>
            <a:r>
              <a:rPr lang="en-CA" sz="1700" b="0" i="1" dirty="0">
                <a:solidFill>
                  <a:srgbClr val="000000"/>
                </a:solidFill>
                <a:effectLst/>
              </a:rPr>
              <a:t>60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 (18), 14475–14487. </a:t>
            </a:r>
            <a:r>
              <a:rPr lang="en-CA" sz="1700" b="0" i="0" dirty="0">
                <a:solidFill>
                  <a:srgbClr val="000000"/>
                </a:solidFill>
                <a:effectLst/>
                <a:hlinkClick r:id="rId6"/>
              </a:rPr>
              <a:t>https://doi.org/10.1021/acs.inorgchem.1c02273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514350" marR="457200" indent="-514350" algn="l">
              <a:buAutoNum type="arabicParenR"/>
            </a:pPr>
            <a:r>
              <a:rPr lang="en-CA" sz="1700" b="0" i="0" dirty="0">
                <a:solidFill>
                  <a:srgbClr val="000000"/>
                </a:solidFill>
                <a:effectLst/>
              </a:rPr>
              <a:t>Chen, X.; Hu, C.; Zhang, X.; Liu, S.; Mei, Y.; Hu, G.; Liu, L. L.; Li, Z.; Su, C.-Y. Reversible </a:t>
            </a:r>
            <a:r>
              <a:rPr lang="en-CA" sz="1700" b="0" i="0" dirty="0" err="1">
                <a:solidFill>
                  <a:srgbClr val="000000"/>
                </a:solidFill>
                <a:effectLst/>
              </a:rPr>
              <a:t>Stereoisomerization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 of 1,3-Diphosphetane Frameworks Revealed by a Single-Electron Redox Approach. </a:t>
            </a:r>
            <a:r>
              <a:rPr lang="en-CA" sz="1700" b="0" i="1" dirty="0">
                <a:solidFill>
                  <a:srgbClr val="000000"/>
                </a:solidFill>
                <a:effectLst/>
              </a:rPr>
              <a:t>Inorganic Chemistry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CA" sz="1700" b="1" i="0" dirty="0">
                <a:solidFill>
                  <a:srgbClr val="000000"/>
                </a:solidFill>
                <a:effectLst/>
              </a:rPr>
              <a:t>2021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. </a:t>
            </a:r>
            <a:r>
              <a:rPr lang="en-CA" sz="1700" b="0" i="0" dirty="0">
                <a:solidFill>
                  <a:srgbClr val="000000"/>
                </a:solidFill>
                <a:effectLst/>
                <a:hlinkClick r:id="rId7"/>
              </a:rPr>
              <a:t>https://doi.org/10.1021/acs.inorgchem.1c00064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514350" marR="457200" indent="-514350" algn="l">
              <a:buAutoNum type="arabicParenR"/>
            </a:pPr>
            <a:r>
              <a:rPr lang="en-CA" sz="1700" b="0" i="0" dirty="0">
                <a:solidFill>
                  <a:srgbClr val="000000"/>
                </a:solidFill>
                <a:effectLst/>
              </a:rPr>
              <a:t>Li, Z.; Chen, X.; </a:t>
            </a:r>
            <a:r>
              <a:rPr lang="en-CA" sz="1700" b="0" i="0" dirty="0" err="1">
                <a:solidFill>
                  <a:srgbClr val="000000"/>
                </a:solidFill>
                <a:effectLst/>
              </a:rPr>
              <a:t>Andrada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, D. M.; </a:t>
            </a:r>
            <a:r>
              <a:rPr lang="en-CA" sz="1700" b="0" i="0" dirty="0" err="1">
                <a:solidFill>
                  <a:srgbClr val="000000"/>
                </a:solidFill>
                <a:effectLst/>
              </a:rPr>
              <a:t>Frenking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, G.; </a:t>
            </a:r>
            <a:r>
              <a:rPr lang="en-CA" sz="1700" b="0" i="0" dirty="0" err="1">
                <a:solidFill>
                  <a:srgbClr val="000000"/>
                </a:solidFill>
                <a:effectLst/>
              </a:rPr>
              <a:t>Benkö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, Z.; Li, Y.; Harmer, J. R.; Su, C.-Y.; </a:t>
            </a:r>
            <a:r>
              <a:rPr lang="en-CA" sz="1700" b="0" i="0" dirty="0" err="1">
                <a:solidFill>
                  <a:srgbClr val="000000"/>
                </a:solidFill>
                <a:effectLst/>
              </a:rPr>
              <a:t>Grützmacher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, H. (L)</a:t>
            </a:r>
            <a:r>
              <a:rPr lang="en-CA" sz="17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C</a:t>
            </a:r>
            <a:r>
              <a:rPr lang="en-CA" sz="17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P</a:t>
            </a:r>
            <a:r>
              <a:rPr lang="en-CA" sz="17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: </a:t>
            </a:r>
            <a:r>
              <a:rPr lang="en-CA" sz="1700" b="0" i="0" dirty="0" err="1">
                <a:solidFill>
                  <a:srgbClr val="000000"/>
                </a:solidFill>
                <a:effectLst/>
              </a:rPr>
              <a:t>Dicarbondiphosphide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 Stabilized by N-Heterocyclic Carbenes or Cyclic </a:t>
            </a:r>
            <a:r>
              <a:rPr lang="en-CA" sz="1700" b="0" i="0" dirty="0" err="1">
                <a:solidFill>
                  <a:srgbClr val="000000"/>
                </a:solidFill>
                <a:effectLst/>
              </a:rPr>
              <a:t>Diamido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 Carbenes. </a:t>
            </a:r>
            <a:r>
              <a:rPr lang="en-CA" sz="1700" b="0" i="1" dirty="0" err="1">
                <a:solidFill>
                  <a:srgbClr val="000000"/>
                </a:solidFill>
                <a:effectLst/>
              </a:rPr>
              <a:t>Angew</a:t>
            </a:r>
            <a:r>
              <a:rPr lang="en-CA" sz="1700" b="0" i="1" dirty="0">
                <a:solidFill>
                  <a:srgbClr val="000000"/>
                </a:solidFill>
                <a:effectLst/>
              </a:rPr>
              <a:t>. Chem., Int. Ed.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CA" sz="1700" b="1" i="0" dirty="0">
                <a:solidFill>
                  <a:srgbClr val="000000"/>
                </a:solidFill>
                <a:effectLst/>
              </a:rPr>
              <a:t>2017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, </a:t>
            </a:r>
            <a:r>
              <a:rPr lang="en-CA" sz="1700" b="0" i="1" dirty="0">
                <a:solidFill>
                  <a:srgbClr val="000000"/>
                </a:solidFill>
                <a:effectLst/>
              </a:rPr>
              <a:t>56</a:t>
            </a:r>
            <a:r>
              <a:rPr lang="en-CA" sz="1700" b="0" i="0" dirty="0">
                <a:solidFill>
                  <a:srgbClr val="000000"/>
                </a:solidFill>
                <a:effectLst/>
              </a:rPr>
              <a:t>, 5744– 5749,  DOI: 10.1002/anie.201612247</a:t>
            </a:r>
          </a:p>
          <a:p>
            <a:pPr marL="0" marR="45720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066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232A4-CE01-8729-2FE4-4F90521B5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About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0C51BB-D5FA-56FD-CBF2-C75F0C844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What are molecular switches?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What types of molecular switches are there?</a:t>
            </a:r>
          </a:p>
        </p:txBody>
      </p:sp>
      <p:pic>
        <p:nvPicPr>
          <p:cNvPr id="8" name="Content Placeholder 7" descr="A diagram of a chemical formula&#10;&#10;Description automatically generated with medium confidence">
            <a:extLst>
              <a:ext uri="{FF2B5EF4-FFF2-40B4-BE49-F238E27FC236}">
                <a16:creationId xmlns:a16="http://schemas.microsoft.com/office/drawing/2014/main" id="{CA5DD1FF-77E9-27D8-0C5B-63D3B22C6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7929" y="639520"/>
            <a:ext cx="5423135" cy="2521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208F59-0DBB-B01E-5EAD-084A21535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0" y="4512564"/>
            <a:ext cx="62865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6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2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94" name="Group 3093">
            <a:extLst>
              <a:ext uri="{FF2B5EF4-FFF2-40B4-BE49-F238E27FC236}">
                <a16:creationId xmlns:a16="http://schemas.microsoft.com/office/drawing/2014/main" id="{F25CF9F0-F8C1-414D-B348-B5FA27CC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3095" name="Color">
              <a:extLst>
                <a:ext uri="{FF2B5EF4-FFF2-40B4-BE49-F238E27FC236}">
                  <a16:creationId xmlns:a16="http://schemas.microsoft.com/office/drawing/2014/main" id="{C1E318F7-B291-4FDB-985C-DB1629D6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6" name="Color">
              <a:extLst>
                <a:ext uri="{FF2B5EF4-FFF2-40B4-BE49-F238E27FC236}">
                  <a16:creationId xmlns:a16="http://schemas.microsoft.com/office/drawing/2014/main" id="{37E06338-E21A-4BCF-BAD5-9E9C1121D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F791192-568B-3AA0-9C12-C3713A34C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30" r="11698" b="-1"/>
          <a:stretch/>
        </p:blipFill>
        <p:spPr>
          <a:xfrm>
            <a:off x="911378" y="2464967"/>
            <a:ext cx="2575342" cy="1934358"/>
          </a:xfrm>
          <a:prstGeom prst="rect">
            <a:avLst/>
          </a:prstGeom>
        </p:spPr>
      </p:pic>
      <p:grpSp>
        <p:nvGrpSpPr>
          <p:cNvPr id="3098" name="Group 3097">
            <a:extLst>
              <a:ext uri="{FF2B5EF4-FFF2-40B4-BE49-F238E27FC236}">
                <a16:creationId xmlns:a16="http://schemas.microsoft.com/office/drawing/2014/main" id="{B21CE605-3A03-402B-BB38-A81222A0B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3099" name="Freeform: Shape 3098">
              <a:extLst>
                <a:ext uri="{FF2B5EF4-FFF2-40B4-BE49-F238E27FC236}">
                  <a16:creationId xmlns:a16="http://schemas.microsoft.com/office/drawing/2014/main" id="{EC27C7F5-25D6-4030-88D6-FDD42629F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0" name="Freeform: Shape 3099">
              <a:extLst>
                <a:ext uri="{FF2B5EF4-FFF2-40B4-BE49-F238E27FC236}">
                  <a16:creationId xmlns:a16="http://schemas.microsoft.com/office/drawing/2014/main" id="{27FFAF58-47B3-4979-854A-961A54F72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1" name="Freeform: Shape 3100">
              <a:extLst>
                <a:ext uri="{FF2B5EF4-FFF2-40B4-BE49-F238E27FC236}">
                  <a16:creationId xmlns:a16="http://schemas.microsoft.com/office/drawing/2014/main" id="{5790E1CE-5AF7-4666-8A98-695A942CB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2" name="Freeform: Shape 3101">
              <a:extLst>
                <a:ext uri="{FF2B5EF4-FFF2-40B4-BE49-F238E27FC236}">
                  <a16:creationId xmlns:a16="http://schemas.microsoft.com/office/drawing/2014/main" id="{47352469-6A4A-46CB-A5D7-3FB2CE659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3" name="Freeform: Shape 3102">
              <a:extLst>
                <a:ext uri="{FF2B5EF4-FFF2-40B4-BE49-F238E27FC236}">
                  <a16:creationId xmlns:a16="http://schemas.microsoft.com/office/drawing/2014/main" id="{50526BE3-3011-4473-BF37-E41AC2354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4" name="Freeform: Shape 3103">
              <a:extLst>
                <a:ext uri="{FF2B5EF4-FFF2-40B4-BE49-F238E27FC236}">
                  <a16:creationId xmlns:a16="http://schemas.microsoft.com/office/drawing/2014/main" id="{EEDF85AF-945D-4F82-95F6-BEDCBE6DA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5" name="Freeform: Shape 3104">
              <a:extLst>
                <a:ext uri="{FF2B5EF4-FFF2-40B4-BE49-F238E27FC236}">
                  <a16:creationId xmlns:a16="http://schemas.microsoft.com/office/drawing/2014/main" id="{0FE8AFB9-0F63-4CDE-822A-06D83023D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E0457B-96EC-DB35-F15A-63C32E5A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10377484" cy="15465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D29AE-B5FF-46D7-A1DD-F0ACE495C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35" y="1604652"/>
            <a:ext cx="4699459" cy="3903163"/>
          </a:xfrm>
        </p:spPr>
        <p:txBody>
          <a:bodyPr anchor="ctr">
            <a:normAutofit/>
          </a:bodyPr>
          <a:lstStyle/>
          <a:p>
            <a:pPr>
              <a:buFont typeface="Calibri" panose="020B0604020202020204" pitchFamily="34" charset="0"/>
              <a:buChar char="-"/>
            </a:pPr>
            <a:r>
              <a:rPr lang="en-US" sz="1800" dirty="0">
                <a:solidFill>
                  <a:schemeClr val="bg1"/>
                </a:solidFill>
              </a:rPr>
              <a:t>In 1970s the use of a photo-switch in crown ether</a:t>
            </a: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>
              <a:buFont typeface="Calibri" panose="020B0604020202020204" pitchFamily="34" charset="0"/>
              <a:buChar char="-"/>
            </a:pPr>
            <a:endParaRPr lang="en-US" sz="180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endParaRPr lang="en-US" sz="180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endParaRPr lang="en-US" sz="180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endParaRPr lang="en-US" sz="180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endParaRPr lang="en-US" sz="180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endParaRPr lang="en-US" sz="180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endParaRPr lang="en-US" sz="180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US" sz="1800">
                <a:solidFill>
                  <a:schemeClr val="bg1"/>
                </a:solidFill>
                <a:ea typeface="Calibri"/>
                <a:cs typeface="Calibri"/>
              </a:rPr>
              <a:t>Origins of the term “molecular switch” came from the 1980s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1AC312A-0BC5-FEE5-30D1-F132A0AF3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69" y="2008758"/>
            <a:ext cx="18383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CBE15E-100C-62AB-8240-B1671BF1B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200" y="0"/>
            <a:ext cx="6029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5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E56CF-73A0-D36F-3B3B-D871F226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Uses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F760C-A112-69ED-152C-5DDB2D930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35361"/>
            <a:ext cx="5157787" cy="823912"/>
          </a:xfrm>
        </p:spPr>
        <p:txBody>
          <a:bodyPr/>
          <a:lstStyle/>
          <a:p>
            <a:pPr algn="ctr"/>
            <a:r>
              <a:rPr lang="en-US" dirty="0"/>
              <a:t>Organic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82581C-06AE-05AB-8E4F-65C7C2DBE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222" y="2159273"/>
            <a:ext cx="5157787" cy="3684588"/>
          </a:xfrm>
        </p:spPr>
        <p:txBody>
          <a:bodyPr/>
          <a:lstStyle/>
          <a:p>
            <a:r>
              <a:rPr lang="en-US" dirty="0"/>
              <a:t>Drug release control</a:t>
            </a:r>
          </a:p>
          <a:p>
            <a:r>
              <a:rPr lang="en-US" dirty="0"/>
              <a:t>Anticancer therapies</a:t>
            </a:r>
          </a:p>
          <a:p>
            <a:r>
              <a:rPr lang="en-US" dirty="0"/>
              <a:t>Molecular electronics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D2A9F1-60C6-9739-BBBA-7E8008419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6444" y="1335361"/>
            <a:ext cx="5183188" cy="823912"/>
          </a:xfrm>
        </p:spPr>
        <p:txBody>
          <a:bodyPr/>
          <a:lstStyle/>
          <a:p>
            <a:pPr algn="ctr"/>
            <a:r>
              <a:rPr lang="en-US" dirty="0"/>
              <a:t>Inorganic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D52E59-2DD1-66EF-C23D-882216844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7575" y="2159273"/>
            <a:ext cx="14802265" cy="4445844"/>
          </a:xfrm>
        </p:spPr>
        <p:txBody>
          <a:bodyPr/>
          <a:lstStyle/>
          <a:p>
            <a:r>
              <a:rPr lang="en-US" dirty="0"/>
              <a:t>Molecular grafting</a:t>
            </a:r>
          </a:p>
          <a:p>
            <a:r>
              <a:rPr lang="en-US" dirty="0"/>
              <a:t>Theoretical calculations</a:t>
            </a:r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3E358-010A-C17D-2636-55402AA52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878" y="3137574"/>
            <a:ext cx="5356479" cy="1489283"/>
          </a:xfrm>
          <a:prstGeom prst="rect">
            <a:avLst/>
          </a:prstGeom>
        </p:spPr>
      </p:pic>
      <p:pic>
        <p:nvPicPr>
          <p:cNvPr id="3078" name="Picture 6" descr="Abstract Image">
            <a:extLst>
              <a:ext uri="{FF2B5EF4-FFF2-40B4-BE49-F238E27FC236}">
                <a16:creationId xmlns:a16="http://schemas.microsoft.com/office/drawing/2014/main" id="{BF23E0DB-68E8-6EFC-F80F-7EC155D7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85" y="4807469"/>
            <a:ext cx="3552664" cy="179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F26A59-CFD5-6F5F-B5AC-CD17BF217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010" y="3571001"/>
            <a:ext cx="3134610" cy="15924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01DD3C-06E5-FAEF-C7CA-CC156322F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550" y="5179707"/>
            <a:ext cx="3367530" cy="142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0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727D1-DA1B-3261-81BC-1F788E1D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US" sz="4800"/>
              <a:t>Article Topic</a:t>
            </a:r>
            <a:endParaRPr lang="en-CA" sz="480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EDE04-CFFD-920A-A8C7-A07EEEC90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 fontScale="92500" lnSpcReduction="20000"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Pyramidal inversion of </a:t>
            </a:r>
            <a:r>
              <a:rPr lang="en-US" dirty="0" err="1"/>
              <a:t>diphosphetanes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Possible building blocks for supramolecular chemistry?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CA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2CCD3-AD72-8524-DD83-BCE3660FB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338" y="2569464"/>
            <a:ext cx="2336124" cy="3678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565FA1-F39C-5737-3B18-97BD77B0F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496" y="3260628"/>
            <a:ext cx="5468112" cy="2296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ED83E5-E663-6BB6-CD1A-8BC97439245E}"/>
              </a:ext>
            </a:extLst>
          </p:cNvPr>
          <p:cNvSpPr txBox="1"/>
          <p:nvPr/>
        </p:nvSpPr>
        <p:spPr>
          <a:xfrm>
            <a:off x="2032338" y="6248400"/>
            <a:ext cx="2336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2013 paper showed single electron removal reduced barrier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67817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185D9-FF6D-131D-634B-EBC2C7CA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What Did the Article Do?</a:t>
            </a:r>
            <a:endParaRPr lang="en-CA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F2A10-FC1E-DCA8-0C00-6FB76DD4C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Used both 2013 and 2017 articles as a base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Previous paper found pyramidal inversion was not observed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Stereoselective synthesis of stable cis-1,3-diphosphetane can switch due to single electron transfer</a:t>
            </a:r>
          </a:p>
          <a:p>
            <a:endParaRPr lang="en-US" sz="2200" dirty="0"/>
          </a:p>
          <a:p>
            <a:endParaRPr lang="en-CA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2BA1A-B415-ADF2-0687-B27778B28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685" y="4271111"/>
            <a:ext cx="5130267" cy="2461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CB8AB9-D7A5-CDF6-FA9E-515B49DBA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5417" y="0"/>
            <a:ext cx="2867425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41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C53CF-64DE-4508-5EEB-AF19C1604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Experimental</a:t>
            </a:r>
            <a:endParaRPr lang="en-CA" sz="54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AFA217-BA1F-F70D-CEEA-061FCCE42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 dirty="0"/>
              <a:t>Synthesized products 3a/b/c and characterized using </a:t>
            </a:r>
            <a:r>
              <a:rPr lang="en-US" sz="2200" baseline="30000" dirty="0"/>
              <a:t>31</a:t>
            </a:r>
            <a:r>
              <a:rPr lang="en-US" sz="2200" dirty="0"/>
              <a:t>P NMR</a:t>
            </a:r>
          </a:p>
          <a:p>
            <a:r>
              <a:rPr lang="en-US" sz="2200" dirty="0"/>
              <a:t>Converted 3a/3b to trans using toluene + heat</a:t>
            </a:r>
          </a:p>
          <a:p>
            <a:pPr lvl="1"/>
            <a:r>
              <a:rPr lang="en-US" sz="1800" dirty="0"/>
              <a:t>This switch was short lived</a:t>
            </a:r>
          </a:p>
          <a:p>
            <a:r>
              <a:rPr lang="en-US" sz="2200" dirty="0"/>
              <a:t>Finally, removal of one electron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1C5551-CF52-BA04-9329-22AECD82C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8" y="685800"/>
            <a:ext cx="545896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5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6A31C-DD62-1DCF-9EE8-353365061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09" y="502400"/>
            <a:ext cx="3367171" cy="1818064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Findings</a:t>
            </a:r>
            <a:endParaRPr lang="en-CA" sz="280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494D760-06C9-725B-8237-FADC736DB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" r="2" b="2"/>
          <a:stretch/>
        </p:blipFill>
        <p:spPr bwMode="auto">
          <a:xfrm>
            <a:off x="-1" y="2826737"/>
            <a:ext cx="4565779" cy="40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2C4EB-4073-E47C-A17A-EFCE8E0A2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633" y="3455208"/>
            <a:ext cx="5742432" cy="2344708"/>
          </a:xfrm>
        </p:spPr>
        <p:txBody>
          <a:bodyPr anchor="ctr">
            <a:normAutofit/>
          </a:bodyPr>
          <a:lstStyle/>
          <a:p>
            <a:r>
              <a:rPr lang="en-US" sz="2000"/>
              <a:t>Products were characterized via EPR at room temp</a:t>
            </a:r>
          </a:p>
          <a:p>
            <a:r>
              <a:rPr lang="en-US" sz="2000"/>
              <a:t>DFT calculations showed trans radical to be more stable</a:t>
            </a:r>
            <a:endParaRPr lang="en-CA" sz="200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C7603CE-6972-D9C2-EB40-BEA422746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84" y="31351"/>
            <a:ext cx="7305675" cy="269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63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EA8C3-EF32-AE05-E343-9337FD42A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25296"/>
          </a:xfrm>
        </p:spPr>
        <p:txBody>
          <a:bodyPr/>
          <a:lstStyle/>
          <a:p>
            <a:r>
              <a:rPr lang="en-US" dirty="0"/>
              <a:t>Conclusions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9D78A-304A-21C9-999D-9E6F1A1BD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Three Main Conclusions:</a:t>
            </a:r>
          </a:p>
          <a:p>
            <a:pPr lvl="1"/>
            <a:r>
              <a:rPr lang="en-US" dirty="0"/>
              <a:t>Cis-1,3-diphosphenates are sterically favoured</a:t>
            </a:r>
          </a:p>
          <a:p>
            <a:pPr lvl="1"/>
            <a:r>
              <a:rPr lang="en-US" dirty="0"/>
              <a:t>Trans-1,3-disphosphenates are electronically favoured</a:t>
            </a:r>
          </a:p>
          <a:p>
            <a:pPr lvl="2"/>
            <a:r>
              <a:rPr lang="en-US" dirty="0"/>
              <a:t>Removal of one electron from cis significantly decreases P-center inversion barrier</a:t>
            </a:r>
          </a:p>
          <a:p>
            <a:pPr lvl="1"/>
            <a:r>
              <a:rPr lang="en-US" dirty="0"/>
              <a:t>Experiments confirm discovery of a switchable cyclic phosphine molecule</a:t>
            </a:r>
          </a:p>
          <a:p>
            <a:endParaRPr lang="en-US" dirty="0"/>
          </a:p>
          <a:p>
            <a:r>
              <a:rPr lang="en-US" dirty="0"/>
              <a:t>Future:</a:t>
            </a:r>
          </a:p>
          <a:p>
            <a:pPr lvl="1"/>
            <a:r>
              <a:rPr lang="en-US" dirty="0"/>
              <a:t>Describes a redox-triggered configurational switch for small rings</a:t>
            </a:r>
          </a:p>
          <a:p>
            <a:pPr lvl="1"/>
            <a:r>
              <a:rPr lang="en-US" dirty="0"/>
              <a:t>Application for electrical switches and supramolecular chemistry</a:t>
            </a:r>
          </a:p>
          <a:p>
            <a:pPr lvl="2"/>
            <a:r>
              <a:rPr lang="en-US" dirty="0"/>
              <a:t>Strong binding/efficient coupling between building blocks</a:t>
            </a:r>
          </a:p>
          <a:p>
            <a:pPr lvl="2"/>
            <a:r>
              <a:rPr lang="en-US" dirty="0"/>
              <a:t>Radical</a:t>
            </a:r>
            <a:r>
              <a:rPr lang="en-US"/>
              <a:t>/supramolecular </a:t>
            </a:r>
            <a:r>
              <a:rPr lang="en-US" dirty="0"/>
              <a:t>cages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D1E8F45-A472-EC86-5038-7149F5AD5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99" y="1283535"/>
            <a:ext cx="3670812" cy="228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17DC13-FA2D-5CB2-D5BE-B003A0E50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72" y="4099701"/>
            <a:ext cx="4001267" cy="230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27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1428</Words>
  <Application>Microsoft Office PowerPoint</Application>
  <PresentationFormat>Widescreen</PresentationFormat>
  <Paragraphs>107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About</vt:lpstr>
      <vt:lpstr>History</vt:lpstr>
      <vt:lpstr>Current Uses</vt:lpstr>
      <vt:lpstr>Article Topic</vt:lpstr>
      <vt:lpstr>What Did the Article Do?</vt:lpstr>
      <vt:lpstr>Experimental</vt:lpstr>
      <vt:lpstr>Findings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Mason Swanton</dc:creator>
  <cp:lastModifiedBy>Mason Swanton</cp:lastModifiedBy>
  <cp:revision>3</cp:revision>
  <dcterms:created xsi:type="dcterms:W3CDTF">2024-02-20T20:58:30Z</dcterms:created>
  <dcterms:modified xsi:type="dcterms:W3CDTF">2024-03-25T03:32:32Z</dcterms:modified>
</cp:coreProperties>
</file>