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50D0ED0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4"/>
  </p:sldMasterIdLst>
  <p:sldIdLst>
    <p:sldId id="256" r:id="rId5"/>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E993DE-912B-336E-70EA-18C3858FB075}" name="Mason Swanton" initials="MS" userId="S::t00246877@mytru.ca::e7b90a2a-0c4d-409f-8a20-92767e5ab27c" providerId="AD"/>
  <p188:author id="{3E549FE5-6E77-D9FF-8184-04D6BB5B5754}" name="Bruno Cinel" initials="BC" userId="S::bcinel@tru.ca::3799fd19-920a-4d4d-af09-d20450f0e01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EB62F7"/>
    <a:srgbClr val="E7EFEC"/>
    <a:srgbClr val="D1DFED"/>
    <a:srgbClr val="C9D9E3"/>
    <a:srgbClr val="A0E4D2"/>
    <a:srgbClr val="0BD3A3"/>
    <a:srgbClr val="CFF0E7"/>
    <a:srgbClr val="79D5BD"/>
    <a:srgbClr val="EDF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3CF95-3A6F-483D-8ADF-503ADC563283}" v="9" dt="2024-04-30T18:36:02.024"/>
    <p1510:client id="{A57919AF-841E-FBBB-35D1-E4645FC900B2}" v="2" dt="2024-04-30T18:18:32.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594" y="-16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57919AF-841E-FBBB-35D1-E4645FC900B2}"/>
    <pc:docChg chg="modSld">
      <pc:chgData name="" userId="" providerId="" clId="Web-{A57919AF-841E-FBBB-35D1-E4645FC900B2}" dt="2024-04-30T18:18:29.873" v="0" actId="1076"/>
      <pc:docMkLst>
        <pc:docMk/>
      </pc:docMkLst>
      <pc:sldChg chg="modSp">
        <pc:chgData name="" userId="" providerId="" clId="Web-{A57919AF-841E-FBBB-35D1-E4645FC900B2}" dt="2024-04-30T18:18:29.873" v="0" actId="1076"/>
        <pc:sldMkLst>
          <pc:docMk/>
          <pc:sldMk cId="1355869451" sldId="256"/>
        </pc:sldMkLst>
        <pc:spChg chg="mod">
          <ac:chgData name="" userId="" providerId="" clId="Web-{A57919AF-841E-FBBB-35D1-E4645FC900B2}" dt="2024-04-30T18:18:29.873" v="0" actId="1076"/>
          <ac:spMkLst>
            <pc:docMk/>
            <pc:sldMk cId="1355869451" sldId="256"/>
            <ac:spMk id="4" creationId="{77C004FB-7392-ECDD-ABC4-D6B630E55A29}"/>
          </ac:spMkLst>
        </pc:spChg>
      </pc:sldChg>
    </pc:docChg>
  </pc:docChgLst>
  <pc:docChgLst>
    <pc:chgData name="Mason Swanton" userId="e7b90a2a-0c4d-409f-8a20-92767e5ab27c" providerId="ADAL" clId="{6913CF95-3A6F-483D-8ADF-503ADC563283}"/>
    <pc:docChg chg="modSld">
      <pc:chgData name="Mason Swanton" userId="e7b90a2a-0c4d-409f-8a20-92767e5ab27c" providerId="ADAL" clId="{6913CF95-3A6F-483D-8ADF-503ADC563283}" dt="2024-04-30T18:36:02.024" v="7"/>
      <pc:docMkLst>
        <pc:docMk/>
      </pc:docMkLst>
      <pc:sldChg chg="modSp">
        <pc:chgData name="Mason Swanton" userId="e7b90a2a-0c4d-409f-8a20-92767e5ab27c" providerId="ADAL" clId="{6913CF95-3A6F-483D-8ADF-503ADC563283}" dt="2024-04-30T18:36:02.024" v="7"/>
        <pc:sldMkLst>
          <pc:docMk/>
          <pc:sldMk cId="1355869451" sldId="256"/>
        </pc:sldMkLst>
        <pc:graphicFrameChg chg="mod">
          <ac:chgData name="Mason Swanton" userId="e7b90a2a-0c4d-409f-8a20-92767e5ab27c" providerId="ADAL" clId="{6913CF95-3A6F-483D-8ADF-503ADC563283}" dt="2024-04-30T18:36:02.024" v="7"/>
          <ac:graphicFrameMkLst>
            <pc:docMk/>
            <pc:sldMk cId="1355869451" sldId="256"/>
            <ac:graphicFrameMk id="18" creationId="{9CA9F437-5E0D-FD69-A61F-12667D7ADE17}"/>
          </ac:graphicFrameMkLst>
        </pc:graphicFrameChg>
        <pc:graphicFrameChg chg="mod">
          <ac:chgData name="Mason Swanton" userId="e7b90a2a-0c4d-409f-8a20-92767e5ab27c" providerId="ADAL" clId="{6913CF95-3A6F-483D-8ADF-503ADC563283}" dt="2024-04-30T18:33:34.646" v="5"/>
          <ac:graphicFrameMkLst>
            <pc:docMk/>
            <pc:sldMk cId="1355869451" sldId="256"/>
            <ac:graphicFrameMk id="55" creationId="{A964CDF3-3217-B05C-A86C-93A4A2C11D78}"/>
          </ac:graphicFrameMkLst>
        </pc:graphicFrameChg>
        <pc:graphicFrameChg chg="mod">
          <ac:chgData name="Mason Swanton" userId="e7b90a2a-0c4d-409f-8a20-92767e5ab27c" providerId="ADAL" clId="{6913CF95-3A6F-483D-8ADF-503ADC563283}" dt="2024-04-30T18:33:34.564" v="4"/>
          <ac:graphicFrameMkLst>
            <pc:docMk/>
            <pc:sldMk cId="1355869451" sldId="256"/>
            <ac:graphicFrameMk id="56" creationId="{282D36AE-3E8F-E42E-2EB8-C4CDC8A80722}"/>
          </ac:graphicFrameMkLst>
        </pc:graphicFrameChg>
      </pc:sldChg>
    </pc:docChg>
  </pc:docChgLst>
  <pc:docChgLst>
    <pc:chgData name="Mason Swanton" userId="S::t00246877@mytru.ca::e7b90a2a-0c4d-409f-8a20-92767e5ab27c" providerId="AD" clId="Web-{A57919AF-841E-FBBB-35D1-E4645FC900B2}"/>
    <pc:docChg chg="modSld">
      <pc:chgData name="Mason Swanton" userId="S::t00246877@mytru.ca::e7b90a2a-0c4d-409f-8a20-92767e5ab27c" providerId="AD" clId="Web-{A57919AF-841E-FBBB-35D1-E4645FC900B2}" dt="2024-04-30T18:18:32.376" v="0" actId="1076"/>
      <pc:docMkLst>
        <pc:docMk/>
      </pc:docMkLst>
      <pc:sldChg chg="modSp">
        <pc:chgData name="Mason Swanton" userId="S::t00246877@mytru.ca::e7b90a2a-0c4d-409f-8a20-92767e5ab27c" providerId="AD" clId="Web-{A57919AF-841E-FBBB-35D1-E4645FC900B2}" dt="2024-04-30T18:18:32.376" v="0" actId="1076"/>
        <pc:sldMkLst>
          <pc:docMk/>
          <pc:sldMk cId="1355869451" sldId="256"/>
        </pc:sldMkLst>
        <pc:spChg chg="mod">
          <ac:chgData name="Mason Swanton" userId="S::t00246877@mytru.ca::e7b90a2a-0c4d-409f-8a20-92767e5ab27c" providerId="AD" clId="Web-{A57919AF-841E-FBBB-35D1-E4645FC900B2}" dt="2024-04-30T18:18:32.376" v="0" actId="1076"/>
          <ac:spMkLst>
            <pc:docMk/>
            <pc:sldMk cId="1355869451" sldId="256"/>
            <ac:spMk id="4" creationId="{77C004FB-7392-ECDD-ABC4-D6B630E55A29}"/>
          </ac:spMkLst>
        </pc:spChg>
      </pc:sldChg>
    </pc:docChg>
  </pc:docChgLst>
  <pc:docChgLst>
    <pc:chgData name="Mason Swanton" userId="e7b90a2a-0c4d-409f-8a20-92767e5ab27c" providerId="ADAL" clId="{522C4C34-91B4-4423-B833-3BA04C8DB68D}"/>
    <pc:docChg chg="modSld">
      <pc:chgData name="Mason Swanton" userId="e7b90a2a-0c4d-409f-8a20-92767e5ab27c" providerId="ADAL" clId="{522C4C34-91B4-4423-B833-3BA04C8DB68D}" dt="2024-04-06T17:49:05.498" v="0" actId="207"/>
      <pc:docMkLst>
        <pc:docMk/>
      </pc:docMkLst>
      <pc:sldChg chg="modSp mod">
        <pc:chgData name="Mason Swanton" userId="e7b90a2a-0c4d-409f-8a20-92767e5ab27c" providerId="ADAL" clId="{522C4C34-91B4-4423-B833-3BA04C8DB68D}" dt="2024-04-06T17:49:05.498" v="0" actId="207"/>
        <pc:sldMkLst>
          <pc:docMk/>
          <pc:sldMk cId="1355869451" sldId="256"/>
        </pc:sldMkLst>
        <pc:spChg chg="mod">
          <ac:chgData name="Mason Swanton" userId="e7b90a2a-0c4d-409f-8a20-92767e5ab27c" providerId="ADAL" clId="{522C4C34-91B4-4423-B833-3BA04C8DB68D}" dt="2024-04-06T17:49:05.498" v="0" actId="207"/>
          <ac:spMkLst>
            <pc:docMk/>
            <pc:sldMk cId="1355869451" sldId="256"/>
            <ac:spMk id="2" creationId="{247AE078-B41D-1778-1B74-551B93204292}"/>
          </ac:spMkLst>
        </pc:spChg>
      </pc:sldChg>
    </pc:docChg>
  </pc:docChgLst>
  <pc:docChgLst>
    <pc:chgData name="Mason Swanton" userId="e7b90a2a-0c4d-409f-8a20-92767e5ab27c" providerId="ADAL" clId="{078D342D-2FEB-4B02-B482-E260E456D559}"/>
    <pc:docChg chg="modSld">
      <pc:chgData name="Mason Swanton" userId="e7b90a2a-0c4d-409f-8a20-92767e5ab27c" providerId="ADAL" clId="{078D342D-2FEB-4B02-B482-E260E456D559}" dt="2024-04-02T16:38:11.855" v="160" actId="20577"/>
      <pc:docMkLst>
        <pc:docMk/>
      </pc:docMkLst>
      <pc:sldChg chg="modSp mod modCm">
        <pc:chgData name="Mason Swanton" userId="e7b90a2a-0c4d-409f-8a20-92767e5ab27c" providerId="ADAL" clId="{078D342D-2FEB-4B02-B482-E260E456D559}" dt="2024-04-02T16:38:11.855" v="160" actId="20577"/>
        <pc:sldMkLst>
          <pc:docMk/>
          <pc:sldMk cId="1355869451" sldId="256"/>
        </pc:sldMkLst>
        <pc:spChg chg="mod">
          <ac:chgData name="Mason Swanton" userId="e7b90a2a-0c4d-409f-8a20-92767e5ab27c" providerId="ADAL" clId="{078D342D-2FEB-4B02-B482-E260E456D559}" dt="2024-04-02T16:28:37.794" v="28" actId="14100"/>
          <ac:spMkLst>
            <pc:docMk/>
            <pc:sldMk cId="1355869451" sldId="256"/>
            <ac:spMk id="5" creationId="{997A4572-0687-CA0E-C761-C96393BCCEF6}"/>
          </ac:spMkLst>
        </pc:spChg>
        <pc:spChg chg="mod">
          <ac:chgData name="Mason Swanton" userId="e7b90a2a-0c4d-409f-8a20-92767e5ab27c" providerId="ADAL" clId="{078D342D-2FEB-4B02-B482-E260E456D559}" dt="2024-04-02T16:38:11.855" v="160" actId="20577"/>
          <ac:spMkLst>
            <pc:docMk/>
            <pc:sldMk cId="1355869451" sldId="256"/>
            <ac:spMk id="9" creationId="{C91A3B90-300D-EF80-C6DF-23B63FEC9C9E}"/>
          </ac:spMkLst>
        </pc:spChg>
        <pc:spChg chg="mod">
          <ac:chgData name="Mason Swanton" userId="e7b90a2a-0c4d-409f-8a20-92767e5ab27c" providerId="ADAL" clId="{078D342D-2FEB-4B02-B482-E260E456D559}" dt="2024-04-02T16:30:00.174" v="43" actId="20577"/>
          <ac:spMkLst>
            <pc:docMk/>
            <pc:sldMk cId="1355869451" sldId="256"/>
            <ac:spMk id="14" creationId="{4D88D78C-A1FA-5A87-0C0E-DAEDA8BB265C}"/>
          </ac:spMkLst>
        </pc:spChg>
        <pc:spChg chg="mod">
          <ac:chgData name="Mason Swanton" userId="e7b90a2a-0c4d-409f-8a20-92767e5ab27c" providerId="ADAL" clId="{078D342D-2FEB-4B02-B482-E260E456D559}" dt="2024-04-02T16:34:38.079" v="92" actId="20577"/>
          <ac:spMkLst>
            <pc:docMk/>
            <pc:sldMk cId="1355869451" sldId="256"/>
            <ac:spMk id="17" creationId="{A8450C2C-BB72-C0EB-1D37-B782C306FF04}"/>
          </ac:spMkLst>
        </pc:spChg>
        <pc:spChg chg="mod">
          <ac:chgData name="Mason Swanton" userId="e7b90a2a-0c4d-409f-8a20-92767e5ab27c" providerId="ADAL" clId="{078D342D-2FEB-4B02-B482-E260E456D559}" dt="2024-04-02T16:28:02.036" v="14" actId="20577"/>
          <ac:spMkLst>
            <pc:docMk/>
            <pc:sldMk cId="1355869451" sldId="256"/>
            <ac:spMk id="32" creationId="{49689DD9-1516-DE5A-97D6-6E9D4BC3B97B}"/>
          </ac:spMkLst>
        </pc:spChg>
        <pc:spChg chg="mod">
          <ac:chgData name="Mason Swanton" userId="e7b90a2a-0c4d-409f-8a20-92767e5ab27c" providerId="ADAL" clId="{078D342D-2FEB-4B02-B482-E260E456D559}" dt="2024-04-02T16:30:20.450" v="45" actId="1076"/>
          <ac:spMkLst>
            <pc:docMk/>
            <pc:sldMk cId="1355869451" sldId="256"/>
            <ac:spMk id="35" creationId="{F376BC34-119C-6847-D569-AE2CCE4D7AB4}"/>
          </ac:spMkLst>
        </pc:spChg>
        <pc:spChg chg="mod">
          <ac:chgData name="Mason Swanton" userId="e7b90a2a-0c4d-409f-8a20-92767e5ab27c" providerId="ADAL" clId="{078D342D-2FEB-4B02-B482-E260E456D559}" dt="2024-04-02T16:32:06.847" v="84" actId="115"/>
          <ac:spMkLst>
            <pc:docMk/>
            <pc:sldMk cId="1355869451" sldId="256"/>
            <ac:spMk id="46" creationId="{91EF4905-7977-040E-94FB-4EFDC3E0D2CC}"/>
          </ac:spMkLst>
        </pc:spChg>
        <pc:grpChg chg="mod">
          <ac:chgData name="Mason Swanton" userId="e7b90a2a-0c4d-409f-8a20-92767e5ab27c" providerId="ADAL" clId="{078D342D-2FEB-4B02-B482-E260E456D559}" dt="2024-04-02T16:31:21.967" v="60" actId="14100"/>
          <ac:grpSpMkLst>
            <pc:docMk/>
            <pc:sldMk cId="1355869451" sldId="256"/>
            <ac:grpSpMk id="62" creationId="{9AE32377-060F-349D-2CAA-72C5AD986E2A}"/>
          </ac:grpSpMkLst>
        </pc:grpChg>
        <pc:extLst>
          <p:ext xmlns:p="http://schemas.openxmlformats.org/presentationml/2006/main" uri="{D6D511B9-2390-475A-947B-AFAB55BFBCF1}">
            <pc226:cmChg xmlns:pc226="http://schemas.microsoft.com/office/powerpoint/2022/06/main/command" chg="mod">
              <pc226:chgData name="Mason Swanton" userId="e7b90a2a-0c4d-409f-8a20-92767e5ab27c" providerId="ADAL" clId="{078D342D-2FEB-4B02-B482-E260E456D559}" dt="2024-04-02T16:30:00.174" v="43" actId="20577"/>
              <pc2:cmMkLst xmlns:pc2="http://schemas.microsoft.com/office/powerpoint/2019/9/main/command">
                <pc:docMk/>
                <pc:sldMk cId="1355869451" sldId="256"/>
                <pc2:cmMk id="{196195EE-5586-4226-AD1C-C7A8A910938E}"/>
              </pc2:cmMkLst>
            </pc226:cmChg>
          </p:ext>
        </pc:extLst>
      </pc:sldChg>
    </pc:docChg>
  </pc:docChgLst>
</pc:chgInfo>
</file>

<file path=ppt/comments/modernComment_100_50D0ED0B.xml><?xml version="1.0" encoding="utf-8"?>
<p188:cmLst xmlns:a="http://schemas.openxmlformats.org/drawingml/2006/main" xmlns:r="http://schemas.openxmlformats.org/officeDocument/2006/relationships" xmlns:p188="http://schemas.microsoft.com/office/powerpoint/2018/8/main">
  <p188:cm id="{4407BFAC-5BC6-4A1B-8576-3B6095B4EAE3}" authorId="{3E549FE5-6E77-D9FF-8184-04D6BB5B5754}" status="resolved" created="2024-03-20T22:07:23.299" complete="100000">
    <ac:deMkLst xmlns:ac="http://schemas.microsoft.com/office/drawing/2013/main/command">
      <pc:docMk xmlns:pc="http://schemas.microsoft.com/office/powerpoint/2013/main/command"/>
      <pc:sldMk xmlns:pc="http://schemas.microsoft.com/office/powerpoint/2013/main/command" cId="1355869451" sldId="256"/>
      <ac:spMk id="4" creationId="{77C004FB-7392-ECDD-ABC4-D6B630E55A29}"/>
    </ac:deMkLst>
    <p188:txBody>
      <a:bodyPr/>
      <a:lstStyle/>
      <a:p>
        <a:r>
          <a:rPr lang="en-US"/>
          <a:t>hyphen</a:t>
        </a:r>
      </a:p>
    </p188:txBody>
  </p188:cm>
  <p188:cm id="{CFFC692E-20CD-430E-80CC-878D9CAA32FD}" authorId="{3E549FE5-6E77-D9FF-8184-04D6BB5B5754}" created="2024-03-20T22:11:49.632">
    <ac:txMkLst xmlns:ac="http://schemas.microsoft.com/office/drawing/2013/main/command">
      <pc:docMk xmlns:pc="http://schemas.microsoft.com/office/powerpoint/2013/main/command"/>
      <pc:sldMk xmlns:pc="http://schemas.microsoft.com/office/powerpoint/2013/main/command" cId="1355869451" sldId="256"/>
      <ac:spMk id="8" creationId="{30286D28-2803-4A8B-A3C4-5C27F08C6CF8}"/>
      <ac:txMk cp="55">
        <ac:context len="171" hash="3302297128"/>
      </ac:txMk>
    </ac:txMkLst>
    <p188:pos x="10182577" y="2054577"/>
    <p188:txBody>
      <a:bodyPr/>
      <a:lstStyle/>
      <a:p>
        <a:r>
          <a:rPr lang="en-US"/>
          <a:t>i would say something like investigate polymerization reactions used in the making of dental polymers
then cut and to then experiment with different factors
you could also add that connects chemistry curriculum to a real world application.</a:t>
        </a:r>
      </a:p>
    </p188:txBody>
  </p188:cm>
  <p188:cm id="{70483B68-A24D-4652-A129-83C083557071}" authorId="{3E549FE5-6E77-D9FF-8184-04D6BB5B5754}" status="resolved" created="2024-03-20T22:14:06.885" complete="100000">
    <ac:deMkLst xmlns:ac="http://schemas.microsoft.com/office/drawing/2013/main/command">
      <pc:docMk xmlns:pc="http://schemas.microsoft.com/office/powerpoint/2013/main/command"/>
      <pc:sldMk xmlns:pc="http://schemas.microsoft.com/office/powerpoint/2013/main/command" cId="1355869451" sldId="256"/>
      <ac:spMk id="2" creationId="{247AE078-B41D-1778-1B74-551B93204292}"/>
    </ac:deMkLst>
    <p188:txBody>
      <a:bodyPr/>
      <a:lstStyle/>
      <a:p>
        <a:r>
          <a:rPr lang="en-US"/>
          <a:t>make sure your acronyms like TEG are also listed in the figure</a:t>
        </a:r>
      </a:p>
    </p188:txBody>
  </p188:cm>
  <p188:cm id="{5625E302-39DD-4C30-9CE9-EBA5F75A97AF}" authorId="{3E549FE5-6E77-D9FF-8184-04D6BB5B5754}" status="resolved" created="2024-03-20T22:16:58.310" complete="100000">
    <ac:deMkLst xmlns:ac="http://schemas.microsoft.com/office/drawing/2013/main/command">
      <pc:docMk xmlns:pc="http://schemas.microsoft.com/office/powerpoint/2013/main/command"/>
      <pc:sldMk xmlns:pc="http://schemas.microsoft.com/office/powerpoint/2013/main/command" cId="1355869451" sldId="256"/>
      <ac:spMk id="3" creationId="{3A97F3F5-98DB-175A-CAE1-D67F3DDA9DAB}"/>
    </ac:deMkLst>
    <p188:txBody>
      <a:bodyPr/>
      <a:lstStyle/>
      <a:p>
        <a:r>
          <a:rPr lang="en-US"/>
          <a:t>I would add a few things about the lab at the start of this section like:
students are exposed to organic polymerization reactions at the start of the Org 1 course 2120
student are familiar with light energy having characteristic frequency etc from first year
I would put in the photoinitiation, the mechanism and describe here as background</a:t>
        </a:r>
      </a:p>
    </p188:txBody>
  </p188:cm>
  <p188:cm id="{713D3502-1C6B-47A6-BFC6-941AFA7C6FA4}" authorId="{3E549FE5-6E77-D9FF-8184-04D6BB5B5754}" created="2024-03-20T22:18:45.828">
    <ac:deMkLst xmlns:ac="http://schemas.microsoft.com/office/drawing/2013/main/command">
      <pc:docMk xmlns:pc="http://schemas.microsoft.com/office/powerpoint/2013/main/command"/>
      <pc:sldMk xmlns:pc="http://schemas.microsoft.com/office/powerpoint/2013/main/command" cId="1355869451" sldId="256"/>
      <ac:spMk id="14" creationId="{4D88D78C-A1FA-5A87-0C0E-DAEDA8BB265C}"/>
    </ac:deMkLst>
    <p188:txBody>
      <a:bodyPr/>
      <a:lstStyle/>
      <a:p>
        <a:r>
          <a:rPr lang="en-US"/>
          <a:t>safe use of potentially harmful blah blah could be a learning outcome</a:t>
        </a:r>
      </a:p>
    </p188:txBody>
  </p188:cm>
  <p188:cm id="{F30AB47A-BB02-436B-95B7-14371C81DE24}" authorId="{3E549FE5-6E77-D9FF-8184-04D6BB5B5754}" created="2024-03-20T22:19:14.875">
    <ac:deMkLst xmlns:ac="http://schemas.microsoft.com/office/drawing/2013/main/command">
      <pc:docMk xmlns:pc="http://schemas.microsoft.com/office/powerpoint/2013/main/command"/>
      <pc:sldMk xmlns:pc="http://schemas.microsoft.com/office/powerpoint/2013/main/command" cId="1355869451" sldId="256"/>
      <ac:spMk id="14" creationId="{4D88D78C-A1FA-5A87-0C0E-DAEDA8BB265C}"/>
    </ac:deMkLst>
    <p188:txBody>
      <a:bodyPr/>
      <a:lstStyle/>
      <a:p>
        <a:r>
          <a:rPr lang="en-US"/>
          <a:t>could be a learning outcome calculating correct ratio</a:t>
        </a:r>
      </a:p>
    </p188:txBody>
  </p188:cm>
  <p188:cm id="{196195EE-5586-4226-AD1C-C7A8A910938E}" authorId="{3E549FE5-6E77-D9FF-8184-04D6BB5B5754}" created="2024-03-20T22:20:45.283">
    <ac:txMkLst xmlns:ac="http://schemas.microsoft.com/office/drawing/2013/main/command">
      <pc:docMk xmlns:pc="http://schemas.microsoft.com/office/powerpoint/2013/main/command"/>
      <pc:sldMk xmlns:pc="http://schemas.microsoft.com/office/powerpoint/2013/main/command" cId="1355869451" sldId="256"/>
      <ac:spMk id="14" creationId="{4D88D78C-A1FA-5A87-0C0E-DAEDA8BB265C}"/>
      <ac:txMk cp="323" len="9">
        <ac:context len="1114" hash="1919662369"/>
      </ac:txMk>
    </ac:txMkLst>
    <p188:pos x="8940800" y="23390577"/>
    <p188:txBody>
      <a:bodyPr/>
      <a:lstStyle/>
      <a:p>
        <a:r>
          <a:rPr lang="en-US"/>
          <a:t>could also be learning outcome identify the roles of the following in a polymerization reaction... coinitiator, photoinitiator</a:t>
        </a:r>
      </a:p>
    </p188:txBody>
  </p188:cm>
  <p188:cm id="{948C10E0-F7EA-46A3-8AC9-75A0B77D3B24}" authorId="{3E549FE5-6E77-D9FF-8184-04D6BB5B5754}" created="2024-03-20T22:22:43.348">
    <ac:deMkLst xmlns:ac="http://schemas.microsoft.com/office/drawing/2013/main/command">
      <pc:docMk xmlns:pc="http://schemas.microsoft.com/office/powerpoint/2013/main/command"/>
      <pc:sldMk xmlns:pc="http://schemas.microsoft.com/office/powerpoint/2013/main/command" cId="1355869451" sldId="256"/>
      <ac:spMk id="14" creationId="{4D88D78C-A1FA-5A87-0C0E-DAEDA8BB265C}"/>
    </ac:deMkLst>
    <p188:txBody>
      <a:bodyPr/>
      <a:lstStyle/>
      <a:p>
        <a:r>
          <a:rPr lang="en-US"/>
          <a:t>any curing? light?</a:t>
        </a:r>
      </a:p>
    </p188:txBody>
  </p188:cm>
  <p188:cm id="{19A5A88F-B967-4BC0-890B-D6ADDECE0306}" authorId="{3E549FE5-6E77-D9FF-8184-04D6BB5B5754}" created="2024-03-20T22:23:40.833">
    <ac:deMkLst xmlns:ac="http://schemas.microsoft.com/office/drawing/2013/main/command">
      <pc:docMk xmlns:pc="http://schemas.microsoft.com/office/powerpoint/2013/main/command"/>
      <pc:sldMk xmlns:pc="http://schemas.microsoft.com/office/powerpoint/2013/main/command" cId="1355869451" sldId="256"/>
      <ac:spMk id="28" creationId="{3AA11109-B275-1D0F-E3EB-3FD47BF5333F}"/>
    </ac:deMkLst>
    <p188:txBody>
      <a:bodyPr/>
      <a:lstStyle/>
      <a:p>
        <a:r>
          <a:rPr lang="en-US"/>
          <a:t>got any eyecatching photos to incorporate</a:t>
        </a:r>
      </a:p>
    </p188:txBody>
  </p188:cm>
  <p188:cm id="{9A9BB6AD-1C30-46F8-8589-9397C30A1504}" authorId="{3E549FE5-6E77-D9FF-8184-04D6BB5B5754}" created="2024-03-20T22:25:32.476">
    <ac:deMkLst xmlns:ac="http://schemas.microsoft.com/office/drawing/2013/main/command">
      <pc:docMk xmlns:pc="http://schemas.microsoft.com/office/powerpoint/2013/main/command"/>
      <pc:sldMk xmlns:pc="http://schemas.microsoft.com/office/powerpoint/2013/main/command" cId="1355869451" sldId="256"/>
      <ac:spMk id="16" creationId="{E69F542C-AA6C-F5B3-EB43-76D5A110219E}"/>
    </ac:deMkLst>
    <p188:txBody>
      <a:bodyPr/>
      <a:lstStyle/>
      <a:p>
        <a:r>
          <a:rPr lang="en-US"/>
          <a:t>maybe wordsmith a bit more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FF74-CDC7-7B88-BCBE-DF1DE6FE927F}"/>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endParaRPr lang="en-CA"/>
          </a:p>
        </p:txBody>
      </p:sp>
      <p:sp>
        <p:nvSpPr>
          <p:cNvPr id="3" name="Subtitle 2">
            <a:extLst>
              <a:ext uri="{FF2B5EF4-FFF2-40B4-BE49-F238E27FC236}">
                <a16:creationId xmlns:a16="http://schemas.microsoft.com/office/drawing/2014/main" id="{1B4F6238-396B-01C7-6E14-23490A174CA4}"/>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F3F9E6F-687A-7597-898F-E15DABFA7222}"/>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5" name="Footer Placeholder 4">
            <a:extLst>
              <a:ext uri="{FF2B5EF4-FFF2-40B4-BE49-F238E27FC236}">
                <a16:creationId xmlns:a16="http://schemas.microsoft.com/office/drawing/2014/main" id="{9CA088A9-8F32-C932-5544-757805A6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F6771-1418-4071-459F-FFC6F5D4191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2499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EE2F-122F-F2FE-C590-014ECA3CB64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7242245-2279-6C3D-A0B3-D318F7235C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E5DACE2-79EC-FBD6-44CA-21F210DCE3EB}"/>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5" name="Footer Placeholder 4">
            <a:extLst>
              <a:ext uri="{FF2B5EF4-FFF2-40B4-BE49-F238E27FC236}">
                <a16:creationId xmlns:a16="http://schemas.microsoft.com/office/drawing/2014/main" id="{96DDBBD2-FCF7-61C8-D9FF-BA2B88464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8D59B-7ABC-5560-9AFD-AD5388F7BFF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6374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ED3EDA-74FC-B0C1-0274-A79D84F7A078}"/>
              </a:ext>
            </a:extLst>
          </p:cNvPr>
          <p:cNvSpPr>
            <a:spLocks noGrp="1"/>
          </p:cNvSpPr>
          <p:nvPr>
            <p:ph type="title" orient="vert"/>
          </p:nvPr>
        </p:nvSpPr>
        <p:spPr>
          <a:xfrm>
            <a:off x="31409640" y="1752600"/>
            <a:ext cx="9464040" cy="27896822"/>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90D7F1-8E84-4379-4893-3B0E9CBF37FF}"/>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03D78E-F4A9-84B4-90BF-3176039381BC}"/>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5" name="Footer Placeholder 4">
            <a:extLst>
              <a:ext uri="{FF2B5EF4-FFF2-40B4-BE49-F238E27FC236}">
                <a16:creationId xmlns:a16="http://schemas.microsoft.com/office/drawing/2014/main" id="{604BC8AD-62F0-395C-07AB-86FDE0A1D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C8DE5-6473-383F-DD7B-47AEE0BB98B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4079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C4C1-EF54-EE1B-4C47-650E6065261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D87A0A-C26E-6DB4-A5C4-6C28F2433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3D663E-69F4-911C-0EED-EA348443DADE}"/>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5" name="Footer Placeholder 4">
            <a:extLst>
              <a:ext uri="{FF2B5EF4-FFF2-40B4-BE49-F238E27FC236}">
                <a16:creationId xmlns:a16="http://schemas.microsoft.com/office/drawing/2014/main" id="{A915CDC0-49E5-B9A0-D82B-13C3A517F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26D3D-77BE-1368-AA50-33C6B7A7DFB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633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5D96-024B-26FE-DD2F-EF70503BABEF}"/>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0BE8870-E9C6-8974-3859-5B763209106B}"/>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974D35-2F66-BC6F-E690-856963D41F19}"/>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5" name="Footer Placeholder 4">
            <a:extLst>
              <a:ext uri="{FF2B5EF4-FFF2-40B4-BE49-F238E27FC236}">
                <a16:creationId xmlns:a16="http://schemas.microsoft.com/office/drawing/2014/main" id="{6C453326-5120-198C-1221-9B3A898B6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D8579-9D46-47D7-879C-39E8FA1BDE6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0635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F38F-01CB-CF45-A657-3517A297350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7896FF9-B0A8-3FE9-EC6A-3479FB146290}"/>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0BBF72-187A-3B82-2EF1-749B2E03133E}"/>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6AF7298-B967-4BF4-ED7B-1D436B68A1B2}"/>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6" name="Footer Placeholder 5">
            <a:extLst>
              <a:ext uri="{FF2B5EF4-FFF2-40B4-BE49-F238E27FC236}">
                <a16:creationId xmlns:a16="http://schemas.microsoft.com/office/drawing/2014/main" id="{35C70A6B-353E-45B0-75A1-639279500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607D1-1270-1139-5B42-80777A8F283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424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BB32-CD2C-FBEC-8314-A5B1EB6E54C2}"/>
              </a:ext>
            </a:extLst>
          </p:cNvPr>
          <p:cNvSpPr>
            <a:spLocks noGrp="1"/>
          </p:cNvSpPr>
          <p:nvPr>
            <p:ph type="title"/>
          </p:nvPr>
        </p:nvSpPr>
        <p:spPr>
          <a:xfrm>
            <a:off x="3023237" y="1752603"/>
            <a:ext cx="37856160" cy="636270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A297591-EAB8-01EB-6E07-EBA5665F49E9}"/>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F33B70BD-FE3A-E98B-38D4-8E195B474363}"/>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6879ED6-8094-E754-7F9E-036CD4FFA8AA}"/>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7A8AC494-5B6A-543E-7E2B-21FEF5EAB6D5}"/>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A8DE4B-6387-C603-56FA-87482A281F5E}"/>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8" name="Footer Placeholder 7">
            <a:extLst>
              <a:ext uri="{FF2B5EF4-FFF2-40B4-BE49-F238E27FC236}">
                <a16:creationId xmlns:a16="http://schemas.microsoft.com/office/drawing/2014/main" id="{381C3814-A3E6-E990-64BE-222D215F8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1A260D-D314-C6F8-EBBB-5966801E077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7090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B8AD-ECA9-EB80-FDEC-4587AAC1E17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28939A4-4548-FBD0-E25C-D1A704374545}"/>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4" name="Footer Placeholder 3">
            <a:extLst>
              <a:ext uri="{FF2B5EF4-FFF2-40B4-BE49-F238E27FC236}">
                <a16:creationId xmlns:a16="http://schemas.microsoft.com/office/drawing/2014/main" id="{6F6A9A46-58D3-6768-7887-9622A90708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A351B1-7850-3291-E5B7-67D65F91CF0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7825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B65D3-AA9D-79B3-94A5-D232DCDE8E56}"/>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3" name="Footer Placeholder 2">
            <a:extLst>
              <a:ext uri="{FF2B5EF4-FFF2-40B4-BE49-F238E27FC236}">
                <a16:creationId xmlns:a16="http://schemas.microsoft.com/office/drawing/2014/main" id="{43B19625-3123-11DB-3F3A-82624358E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2C9BAB-41A3-CBE2-8D23-A7D8517D8AA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8140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8BE6-EE7C-D1B3-A852-4E0540A83A4C}"/>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51EAD9D-40ED-4B44-9058-13E67384FD0D}"/>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97A3AF0-410D-E1E8-AD73-B655F2F22998}"/>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B04726A6-D97F-325E-6061-7A9983975671}"/>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6" name="Footer Placeholder 5">
            <a:extLst>
              <a:ext uri="{FF2B5EF4-FFF2-40B4-BE49-F238E27FC236}">
                <a16:creationId xmlns:a16="http://schemas.microsoft.com/office/drawing/2014/main" id="{66006064-EA6D-3768-ECC8-042D21534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397AB-EF8C-20A7-4AA9-7CB33FCAA86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6188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F49F-25E6-42AC-96ED-9BF1A87C58EE}"/>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963419A-5171-92B2-73EE-8CFB289FF548}"/>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CA"/>
          </a:p>
        </p:txBody>
      </p:sp>
      <p:sp>
        <p:nvSpPr>
          <p:cNvPr id="4" name="Text Placeholder 3">
            <a:extLst>
              <a:ext uri="{FF2B5EF4-FFF2-40B4-BE49-F238E27FC236}">
                <a16:creationId xmlns:a16="http://schemas.microsoft.com/office/drawing/2014/main" id="{98677485-212D-2EE8-2F01-7B771BF39EBC}"/>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28CF2B9B-BA25-A9BC-265D-799B718FE8D2}"/>
              </a:ext>
            </a:extLst>
          </p:cNvPr>
          <p:cNvSpPr>
            <a:spLocks noGrp="1"/>
          </p:cNvSpPr>
          <p:nvPr>
            <p:ph type="dt" sz="half" idx="10"/>
          </p:nvPr>
        </p:nvSpPr>
        <p:spPr/>
        <p:txBody>
          <a:bodyPr/>
          <a:lstStyle/>
          <a:p>
            <a:fld id="{C764DE79-268F-4C1A-8933-263129D2AF90}" type="datetimeFigureOut">
              <a:rPr lang="en-US" smtClean="0"/>
              <a:t>4/30/2024</a:t>
            </a:fld>
            <a:endParaRPr lang="en-US"/>
          </a:p>
        </p:txBody>
      </p:sp>
      <p:sp>
        <p:nvSpPr>
          <p:cNvPr id="6" name="Footer Placeholder 5">
            <a:extLst>
              <a:ext uri="{FF2B5EF4-FFF2-40B4-BE49-F238E27FC236}">
                <a16:creationId xmlns:a16="http://schemas.microsoft.com/office/drawing/2014/main" id="{2829F4F9-A99F-E575-A379-D3B56FAE9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2D341-B150-1E5A-D330-26BB21225C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2741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accent3">
                <a:lumMod val="90000"/>
              </a:schemeClr>
            </a:gs>
            <a:gs pos="98000">
              <a:srgbClr val="EDF9F6"/>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648B8-B766-767B-2B41-8E7B60A12664}"/>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69A475-FFFF-1867-D4E6-27758B813BE5}"/>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6F5AAF-49D0-6742-D6FA-403D68120997}"/>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C764DE79-268F-4C1A-8933-263129D2AF90}" type="datetimeFigureOut">
              <a:rPr lang="en-US" smtClean="0"/>
              <a:t>4/30/2024</a:t>
            </a:fld>
            <a:endParaRPr lang="en-US"/>
          </a:p>
        </p:txBody>
      </p:sp>
      <p:sp>
        <p:nvSpPr>
          <p:cNvPr id="5" name="Footer Placeholder 4">
            <a:extLst>
              <a:ext uri="{FF2B5EF4-FFF2-40B4-BE49-F238E27FC236}">
                <a16:creationId xmlns:a16="http://schemas.microsoft.com/office/drawing/2014/main" id="{FCFD125C-F5B0-EA18-A426-8C3D6D958B59}"/>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7D8CD3-19FF-3402-EC38-1C289E25D682}"/>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27116124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emf"/><Relationship Id="rId18" Type="http://schemas.openxmlformats.org/officeDocument/2006/relationships/image" Target="../media/image9.png"/><Relationship Id="rId3" Type="http://schemas.openxmlformats.org/officeDocument/2006/relationships/image" Target="../media/image1.png"/><Relationship Id="rId21" Type="http://schemas.openxmlformats.org/officeDocument/2006/relationships/image" Target="../media/image12.png"/><Relationship Id="rId7" Type="http://schemas.openxmlformats.org/officeDocument/2006/relationships/hyperlink" Target="https://doi.org/10.1016/j.dental.2008.08.003" TargetMode="External"/><Relationship Id="rId12" Type="http://schemas.openxmlformats.org/officeDocument/2006/relationships/oleObject" Target="../embeddings/oleObject1.bin"/><Relationship Id="rId17" Type="http://schemas.openxmlformats.org/officeDocument/2006/relationships/image" Target="../media/image8.emf"/><Relationship Id="rId25" Type="http://schemas.openxmlformats.org/officeDocument/2006/relationships/image" Target="../media/image15.emf"/><Relationship Id="rId2" Type="http://schemas.microsoft.com/office/2018/10/relationships/comments" Target="../comments/modernComment_100_50D0ED0B.xml"/><Relationship Id="rId16" Type="http://schemas.openxmlformats.org/officeDocument/2006/relationships/oleObject" Target="../embeddings/oleObject3.bin"/><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www.youtube.com/watch?v=C_tgPi-DRz4&amp;ab_channel=WentzelLab" TargetMode="External"/><Relationship Id="rId11" Type="http://schemas.openxmlformats.org/officeDocument/2006/relationships/image" Target="../media/image5.png"/><Relationship Id="rId24" Type="http://schemas.openxmlformats.org/officeDocument/2006/relationships/oleObject" Target="../embeddings/oleObject4.bin"/><Relationship Id="rId5" Type="http://schemas.openxmlformats.org/officeDocument/2006/relationships/hyperlink" Target="https://doi.org/10.1590/1807-3107BOR-2016.vol30.0066" TargetMode="External"/><Relationship Id="rId15" Type="http://schemas.openxmlformats.org/officeDocument/2006/relationships/image" Target="../media/image7.emf"/><Relationship Id="rId23" Type="http://schemas.openxmlformats.org/officeDocument/2006/relationships/image" Target="../media/image14.png"/><Relationship Id="rId10" Type="http://schemas.openxmlformats.org/officeDocument/2006/relationships/image" Target="../media/image4.jpeg"/><Relationship Id="rId19" Type="http://schemas.openxmlformats.org/officeDocument/2006/relationships/image" Target="../media/image10.png"/><Relationship Id="rId4" Type="http://schemas.openxmlformats.org/officeDocument/2006/relationships/hyperlink" Target="https://www.chemspider.com/Chemical-Structure.79022.html" TargetMode="External"/><Relationship Id="rId9" Type="http://schemas.openxmlformats.org/officeDocument/2006/relationships/image" Target="../media/image3.jpeg"/><Relationship Id="rId14" Type="http://schemas.openxmlformats.org/officeDocument/2006/relationships/oleObject" Target="../embeddings/oleObject2.bin"/><Relationship Id="rId2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20000"/>
                <a:lumOff val="80000"/>
              </a:schemeClr>
            </a:gs>
            <a:gs pos="9000">
              <a:schemeClr val="bg1">
                <a:lumMod val="95000"/>
              </a:schemeClr>
            </a:gs>
            <a:gs pos="43000">
              <a:schemeClr val="bg1">
                <a:lumMod val="95000"/>
              </a:schemeClr>
            </a:gs>
            <a:gs pos="0">
              <a:schemeClr val="bg1"/>
            </a:gs>
          </a:gsLst>
          <a:lin ang="16200000" scaled="0"/>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C004FB-7392-ECDD-ABC4-D6B630E55A29}"/>
              </a:ext>
            </a:extLst>
          </p:cNvPr>
          <p:cNvSpPr txBox="1"/>
          <p:nvPr/>
        </p:nvSpPr>
        <p:spPr>
          <a:xfrm>
            <a:off x="9153045" y="631647"/>
            <a:ext cx="25953383" cy="3600986"/>
          </a:xfrm>
          <a:prstGeom prst="rect">
            <a:avLst/>
          </a:prstGeom>
          <a:noFill/>
        </p:spPr>
        <p:txBody>
          <a:bodyPr wrap="square" lIns="91440" tIns="45720" rIns="91440" bIns="45720" rtlCol="0" anchor="t">
            <a:spAutoFit/>
          </a:bodyPr>
          <a:lstStyle/>
          <a:p>
            <a:pPr algn="ctr"/>
            <a:r>
              <a:rPr lang="en-CA" sz="7000" b="1"/>
              <a:t>Developing a Light-Activated Organic Polymerization </a:t>
            </a:r>
          </a:p>
          <a:p>
            <a:pPr algn="ctr"/>
            <a:r>
              <a:rPr lang="en-CA" sz="7000" b="1"/>
              <a:t>Laboratory Activity with Applications to Dentistry</a:t>
            </a:r>
          </a:p>
          <a:p>
            <a:pPr algn="ctr"/>
            <a:r>
              <a:rPr lang="en-CA" sz="4400"/>
              <a:t>Poster by: Mason Swanton</a:t>
            </a:r>
          </a:p>
          <a:p>
            <a:pPr algn="ctr"/>
            <a:r>
              <a:rPr lang="en-CA" sz="4400"/>
              <a:t>         TRU Supervisor: Dr. Bruno </a:t>
            </a:r>
            <a:r>
              <a:rPr lang="en-CA" sz="4400" err="1"/>
              <a:t>Cinel</a:t>
            </a:r>
            <a:r>
              <a:rPr lang="en-CA" sz="4400"/>
              <a:t>			TRU Co-supervisor: Dr. Jess Allingham</a:t>
            </a:r>
          </a:p>
        </p:txBody>
      </p:sp>
      <p:sp>
        <p:nvSpPr>
          <p:cNvPr id="3" name="TextBox 2">
            <a:extLst>
              <a:ext uri="{FF2B5EF4-FFF2-40B4-BE49-F238E27FC236}">
                <a16:creationId xmlns:a16="http://schemas.microsoft.com/office/drawing/2014/main" id="{3A97F3F5-98DB-175A-CAE1-D67F3DDA9DAB}"/>
              </a:ext>
            </a:extLst>
          </p:cNvPr>
          <p:cNvSpPr txBox="1"/>
          <p:nvPr/>
        </p:nvSpPr>
        <p:spPr>
          <a:xfrm>
            <a:off x="355985" y="26887250"/>
            <a:ext cx="10143564" cy="965879"/>
          </a:xfrm>
          <a:prstGeom prst="round2SameRect">
            <a:avLst/>
          </a:prstGeom>
          <a:gradFill flip="none" rotWithShape="1">
            <a:gsLst>
              <a:gs pos="0">
                <a:schemeClr val="accent1"/>
              </a:gs>
              <a:gs pos="16000">
                <a:schemeClr val="accent5"/>
              </a:gs>
              <a:gs pos="100000">
                <a:schemeClr val="accent5">
                  <a:lumMod val="20000"/>
                  <a:lumOff val="80000"/>
                </a:schemeClr>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5000">
                <a:solidFill>
                  <a:schemeClr val="tx1"/>
                </a:solidFill>
                <a:cs typeface="Calibri"/>
              </a:rPr>
              <a:t>Learning Outcomes</a:t>
            </a:r>
          </a:p>
          <a:p>
            <a:pPr algn="ctr"/>
            <a:endParaRPr lang="en-US" sz="3200">
              <a:solidFill>
                <a:schemeClr val="tx1"/>
              </a:solidFill>
              <a:cs typeface="Calibri"/>
            </a:endParaRPr>
          </a:p>
          <a:p>
            <a:pPr algn="ctr"/>
            <a:endParaRPr lang="en-US" sz="3200">
              <a:solidFill>
                <a:schemeClr val="tx1"/>
              </a:solidFill>
              <a:cs typeface="Calibri"/>
            </a:endParaRPr>
          </a:p>
          <a:p>
            <a:pPr algn="ctr"/>
            <a:endParaRPr lang="en-US" sz="3200">
              <a:solidFill>
                <a:schemeClr val="tx1"/>
              </a:solidFill>
              <a:cs typeface="Calibri"/>
            </a:endParaRPr>
          </a:p>
          <a:p>
            <a:pPr algn="ctr"/>
            <a:endParaRPr lang="en-US" sz="3200">
              <a:solidFill>
                <a:schemeClr val="tx1"/>
              </a:solidFill>
              <a:cs typeface="Calibri"/>
            </a:endParaRPr>
          </a:p>
          <a:p>
            <a:pPr algn="ctr"/>
            <a:endParaRPr lang="en-US" sz="3200">
              <a:solidFill>
                <a:schemeClr val="tx1"/>
              </a:solidFill>
              <a:cs typeface="Calibri"/>
            </a:endParaRPr>
          </a:p>
          <a:p>
            <a:pPr algn="ctr"/>
            <a:endParaRPr lang="en-US" sz="3200">
              <a:solidFill>
                <a:schemeClr val="tx1"/>
              </a:solidFill>
              <a:cs typeface="Calibri"/>
            </a:endParaRPr>
          </a:p>
        </p:txBody>
      </p:sp>
      <p:sp>
        <p:nvSpPr>
          <p:cNvPr id="5" name="TextBox 4">
            <a:extLst>
              <a:ext uri="{FF2B5EF4-FFF2-40B4-BE49-F238E27FC236}">
                <a16:creationId xmlns:a16="http://schemas.microsoft.com/office/drawing/2014/main" id="{997A4572-0687-CA0E-C761-C96393BCCEF6}"/>
              </a:ext>
            </a:extLst>
          </p:cNvPr>
          <p:cNvSpPr txBox="1"/>
          <p:nvPr/>
        </p:nvSpPr>
        <p:spPr>
          <a:xfrm>
            <a:off x="340747" y="27508916"/>
            <a:ext cx="10144579" cy="4895739"/>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0" indent="-571500">
              <a:buFontTx/>
              <a:buChar char="-"/>
            </a:pPr>
            <a:endParaRPr lang="en-US" sz="4000">
              <a:cs typeface="Calibri"/>
            </a:endParaRPr>
          </a:p>
          <a:p>
            <a:pPr marL="571500" indent="-571500">
              <a:buFontTx/>
              <a:buChar char="-"/>
            </a:pPr>
            <a:r>
              <a:rPr lang="en-US" sz="3200">
                <a:cs typeface="Calibri"/>
              </a:rPr>
              <a:t>Demonstrate proper use of Personal Protection Equipment (PPE) and safe handling of chemicals</a:t>
            </a:r>
          </a:p>
          <a:p>
            <a:pPr marL="571500" indent="-571500">
              <a:buFontTx/>
              <a:buChar char="-"/>
            </a:pPr>
            <a:r>
              <a:rPr lang="en-US" sz="3200">
                <a:ea typeface="Calibri"/>
                <a:cs typeface="Calibri"/>
              </a:rPr>
              <a:t>Calculate stoichiometric amounts needed for reactions</a:t>
            </a:r>
            <a:endParaRPr lang="en-US" sz="3200">
              <a:cs typeface="Calibri"/>
            </a:endParaRPr>
          </a:p>
          <a:p>
            <a:pPr marL="571500" indent="-571500">
              <a:buFontTx/>
              <a:buChar char="-"/>
            </a:pPr>
            <a:r>
              <a:rPr lang="en-US" sz="3200">
                <a:cs typeface="Calibri"/>
              </a:rPr>
              <a:t>Use analytical balances to accurately weigh out reagents</a:t>
            </a:r>
          </a:p>
          <a:p>
            <a:pPr marL="571500" indent="-571500">
              <a:buFontTx/>
              <a:buChar char="-"/>
            </a:pPr>
            <a:r>
              <a:rPr lang="en-US" sz="3200">
                <a:cs typeface="Calibri"/>
              </a:rPr>
              <a:t>Investigate the effects of different wavelengths on a light activated reaction</a:t>
            </a:r>
          </a:p>
          <a:p>
            <a:pPr marL="571500" indent="-571500">
              <a:buFontTx/>
              <a:buChar char="-"/>
            </a:pPr>
            <a:r>
              <a:rPr lang="en-US" sz="3200">
                <a:cs typeface="Calibri"/>
              </a:rPr>
              <a:t>Gain experience using FTIR instruments and interpreting spectra</a:t>
            </a:r>
          </a:p>
        </p:txBody>
      </p:sp>
      <p:pic>
        <p:nvPicPr>
          <p:cNvPr id="1026" name="Picture 2">
            <a:extLst>
              <a:ext uri="{FF2B5EF4-FFF2-40B4-BE49-F238E27FC236}">
                <a16:creationId xmlns:a16="http://schemas.microsoft.com/office/drawing/2014/main" id="{91419EE5-3CC2-73C2-7DBB-E56A7A380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4" y="-403528"/>
            <a:ext cx="9353550" cy="4943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F12819E-DB74-635A-105F-1B9FA9505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6428" y="-403529"/>
            <a:ext cx="9353550" cy="4943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00DED06-9B7A-DFE8-505B-C6FF17B8DE98}"/>
              </a:ext>
            </a:extLst>
          </p:cNvPr>
          <p:cNvSpPr txBox="1"/>
          <p:nvPr/>
        </p:nvSpPr>
        <p:spPr>
          <a:xfrm>
            <a:off x="12615205" y="4719199"/>
            <a:ext cx="8880685" cy="903447"/>
          </a:xfrm>
          <a:prstGeom prst="round2SameRect">
            <a:avLst/>
          </a:prstGeom>
          <a:gradFill flip="none" rotWithShape="1">
            <a:gsLst>
              <a:gs pos="0">
                <a:schemeClr val="accent1"/>
              </a:gs>
              <a:gs pos="15000">
                <a:schemeClr val="accent5"/>
              </a:gs>
              <a:gs pos="100000">
                <a:schemeClr val="accent5">
                  <a:lumMod val="20000"/>
                  <a:lumOff val="80000"/>
                </a:schemeClr>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5000">
                <a:solidFill>
                  <a:schemeClr val="tx1"/>
                </a:solidFill>
                <a:cs typeface="Calibri"/>
              </a:rPr>
              <a:t>Procedure</a:t>
            </a:r>
          </a:p>
          <a:p>
            <a:endParaRPr lang="en-US" sz="5000">
              <a:cs typeface="Calibri"/>
            </a:endParaRPr>
          </a:p>
          <a:p>
            <a:endParaRPr lang="en-US" sz="5000">
              <a:cs typeface="Calibri"/>
            </a:endParaRPr>
          </a:p>
          <a:p>
            <a:endParaRPr lang="en-US" sz="5000">
              <a:cs typeface="Calibri"/>
            </a:endParaRPr>
          </a:p>
          <a:p>
            <a:endParaRPr lang="en-US" sz="5000">
              <a:cs typeface="Calibri"/>
            </a:endParaRPr>
          </a:p>
          <a:p>
            <a:endParaRPr lang="en-US" sz="5000">
              <a:cs typeface="Calibri"/>
            </a:endParaRPr>
          </a:p>
          <a:p>
            <a:endParaRPr lang="en-US" sz="5000">
              <a:cs typeface="Calibri"/>
            </a:endParaRPr>
          </a:p>
          <a:p>
            <a:endParaRPr lang="en-US">
              <a:cs typeface="Calibri"/>
            </a:endParaRPr>
          </a:p>
          <a:p>
            <a:endParaRPr lang="en-US">
              <a:cs typeface="Calibri"/>
            </a:endParaRPr>
          </a:p>
          <a:p>
            <a:endParaRPr lang="en-US">
              <a:cs typeface="Calibri"/>
            </a:endParaRPr>
          </a:p>
        </p:txBody>
      </p:sp>
      <p:sp>
        <p:nvSpPr>
          <p:cNvPr id="12" name="TextBox 11">
            <a:extLst>
              <a:ext uri="{FF2B5EF4-FFF2-40B4-BE49-F238E27FC236}">
                <a16:creationId xmlns:a16="http://schemas.microsoft.com/office/drawing/2014/main" id="{92C6EB01-2F3D-CAB9-2777-96705985BCCF}"/>
              </a:ext>
            </a:extLst>
          </p:cNvPr>
          <p:cNvSpPr txBox="1"/>
          <p:nvPr/>
        </p:nvSpPr>
        <p:spPr>
          <a:xfrm>
            <a:off x="34086669" y="27648782"/>
            <a:ext cx="9353550" cy="4924425"/>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a:solidFill>
                  <a:schemeClr val="tx1"/>
                </a:solidFill>
                <a:cs typeface="Calibri"/>
              </a:rPr>
              <a:t>References</a:t>
            </a:r>
          </a:p>
          <a:p>
            <a:endParaRPr lang="en-US" sz="2400">
              <a:solidFill>
                <a:schemeClr val="tx1"/>
              </a:solidFill>
              <a:cs typeface="Calibri"/>
              <a:hlinkClick r:id="rId4"/>
            </a:endParaRPr>
          </a:p>
          <a:p>
            <a:pPr algn="l"/>
            <a:r>
              <a:rPr lang="en-CA" sz="2400" b="0" i="0">
                <a:solidFill>
                  <a:srgbClr val="000000"/>
                </a:solidFill>
                <a:effectLst/>
                <a:latin typeface="Calibri" panose="020F0502020204030204" pitchFamily="34" charset="0"/>
              </a:rPr>
              <a:t>1) Chu, T.-M.; Platt, J. Original Research Dental Materials Hani Nassar (A). </a:t>
            </a:r>
            <a:r>
              <a:rPr lang="en-CA" sz="2400" b="0" i="0">
                <a:solidFill>
                  <a:srgbClr val="000000"/>
                </a:solidFill>
                <a:effectLst/>
                <a:latin typeface="Calibri" panose="020F0502020204030204" pitchFamily="34" charset="0"/>
                <a:hlinkClick r:id="rId5"/>
              </a:rPr>
              <a:t>https://doi.org/10.1590/1807-3107BOR-2016.vol30.0066</a:t>
            </a:r>
            <a:r>
              <a:rPr lang="en-CA" sz="2400" b="0" i="0">
                <a:solidFill>
                  <a:srgbClr val="000000"/>
                </a:solidFill>
                <a:effectLst/>
                <a:latin typeface="Calibri" panose="020F0502020204030204" pitchFamily="34" charset="0"/>
              </a:rPr>
              <a:t>.</a:t>
            </a:r>
          </a:p>
          <a:p>
            <a:r>
              <a:rPr lang="en-US" sz="2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Dental Polymer Lab Pre-Lab. </a:t>
            </a:r>
            <a:r>
              <a:rPr lang="en-US" sz="24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Wentzel Lab.</a:t>
            </a:r>
            <a:r>
              <a:rPr lang="en-US" sz="2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Youtube</a:t>
            </a:r>
            <a:r>
              <a:rPr lang="en-US" sz="2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February 24, 2019. </a:t>
            </a:r>
            <a:r>
              <a:rPr lang="en-US" sz="24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https://www.youtube.com/watch?v=C_tgPi-DRz4&amp;ab_channel=WentzelLab</a:t>
            </a:r>
            <a:r>
              <a:rPr lang="en-US" sz="24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2400" b="0" i="0">
              <a:solidFill>
                <a:srgbClr val="000000"/>
              </a:solidFill>
              <a:effectLst/>
              <a:latin typeface="Calibri" panose="020F0502020204030204" pitchFamily="34" charset="0"/>
            </a:endParaRPr>
          </a:p>
          <a:p>
            <a:pPr algn="l"/>
            <a:r>
              <a:rPr lang="en-CA" sz="2400" b="0" i="0">
                <a:solidFill>
                  <a:srgbClr val="000000"/>
                </a:solidFill>
                <a:effectLst/>
                <a:latin typeface="Calibri" panose="020F0502020204030204" pitchFamily="34" charset="0"/>
              </a:rPr>
              <a:t>3) Schneider, L. F. J.; Cavalcante, L. M.; </a:t>
            </a:r>
            <a:r>
              <a:rPr lang="en-CA" sz="2400" b="0" i="0" err="1">
                <a:solidFill>
                  <a:srgbClr val="000000"/>
                </a:solidFill>
                <a:effectLst/>
                <a:latin typeface="Calibri" panose="020F0502020204030204" pitchFamily="34" charset="0"/>
              </a:rPr>
              <a:t>Consani</a:t>
            </a:r>
            <a:r>
              <a:rPr lang="en-CA" sz="2400" b="0" i="0">
                <a:solidFill>
                  <a:srgbClr val="000000"/>
                </a:solidFill>
                <a:effectLst/>
                <a:latin typeface="Calibri" panose="020F0502020204030204" pitchFamily="34" charset="0"/>
              </a:rPr>
              <a:t>, S.; Ferracane, J. L. Effect of Co-Initiator Ratio on the Polymer Properties of Experimental Resin Composites Formulated with </a:t>
            </a:r>
            <a:r>
              <a:rPr lang="en-CA" sz="2400" b="0" i="0" err="1">
                <a:solidFill>
                  <a:srgbClr val="000000"/>
                </a:solidFill>
                <a:effectLst/>
                <a:latin typeface="Calibri" panose="020F0502020204030204" pitchFamily="34" charset="0"/>
              </a:rPr>
              <a:t>Camphorquinone</a:t>
            </a:r>
            <a:r>
              <a:rPr lang="en-CA" sz="2400" b="0" i="0">
                <a:solidFill>
                  <a:srgbClr val="000000"/>
                </a:solidFill>
                <a:effectLst/>
                <a:latin typeface="Calibri" panose="020F0502020204030204" pitchFamily="34" charset="0"/>
              </a:rPr>
              <a:t> and Phenyl-</a:t>
            </a:r>
            <a:r>
              <a:rPr lang="en-CA" sz="2400" b="0" i="0" err="1">
                <a:solidFill>
                  <a:srgbClr val="000000"/>
                </a:solidFill>
                <a:effectLst/>
                <a:latin typeface="Calibri" panose="020F0502020204030204" pitchFamily="34" charset="0"/>
              </a:rPr>
              <a:t>Propanedione</a:t>
            </a:r>
            <a:r>
              <a:rPr lang="en-CA" sz="2400" b="0" i="0">
                <a:solidFill>
                  <a:srgbClr val="000000"/>
                </a:solidFill>
                <a:effectLst/>
                <a:latin typeface="Calibri" panose="020F0502020204030204" pitchFamily="34" charset="0"/>
              </a:rPr>
              <a:t>. </a:t>
            </a:r>
            <a:r>
              <a:rPr lang="en-CA" sz="2400" b="0" i="1">
                <a:solidFill>
                  <a:srgbClr val="000000"/>
                </a:solidFill>
                <a:effectLst/>
                <a:latin typeface="Calibri" panose="020F0502020204030204" pitchFamily="34" charset="0"/>
              </a:rPr>
              <a:t>Dental Materials</a:t>
            </a:r>
            <a:r>
              <a:rPr lang="en-CA" sz="2400" b="0" i="0">
                <a:solidFill>
                  <a:srgbClr val="000000"/>
                </a:solidFill>
                <a:effectLst/>
                <a:latin typeface="Calibri" panose="020F0502020204030204" pitchFamily="34" charset="0"/>
              </a:rPr>
              <a:t> </a:t>
            </a:r>
            <a:r>
              <a:rPr lang="en-CA" sz="2400" b="1" i="0">
                <a:solidFill>
                  <a:srgbClr val="000000"/>
                </a:solidFill>
                <a:effectLst/>
                <a:latin typeface="Calibri" panose="020F0502020204030204" pitchFamily="34" charset="0"/>
              </a:rPr>
              <a:t>2009</a:t>
            </a:r>
            <a:r>
              <a:rPr lang="en-CA" sz="2400" b="0" i="0">
                <a:solidFill>
                  <a:srgbClr val="000000"/>
                </a:solidFill>
                <a:effectLst/>
                <a:latin typeface="Calibri" panose="020F0502020204030204" pitchFamily="34" charset="0"/>
              </a:rPr>
              <a:t>, </a:t>
            </a:r>
            <a:r>
              <a:rPr lang="en-CA" sz="2400" b="0" i="1">
                <a:solidFill>
                  <a:srgbClr val="000000"/>
                </a:solidFill>
                <a:effectLst/>
                <a:latin typeface="Calibri" panose="020F0502020204030204" pitchFamily="34" charset="0"/>
              </a:rPr>
              <a:t>25</a:t>
            </a:r>
            <a:r>
              <a:rPr lang="en-CA" sz="2400" b="0" i="0">
                <a:solidFill>
                  <a:srgbClr val="000000"/>
                </a:solidFill>
                <a:effectLst/>
                <a:latin typeface="Calibri" panose="020F0502020204030204" pitchFamily="34" charset="0"/>
              </a:rPr>
              <a:t> (3), 369–375. </a:t>
            </a:r>
            <a:r>
              <a:rPr lang="en-CA" sz="2400" b="0" i="0">
                <a:solidFill>
                  <a:srgbClr val="000000"/>
                </a:solidFill>
                <a:effectLst/>
                <a:latin typeface="Calibri" panose="020F0502020204030204" pitchFamily="34" charset="0"/>
                <a:hlinkClick r:id="rId7"/>
              </a:rPr>
              <a:t>https://doi.org/10.1016/j.dental.2008.08.003</a:t>
            </a:r>
            <a:r>
              <a:rPr lang="en-CA" sz="2400" b="0" i="0">
                <a:solidFill>
                  <a:srgbClr val="000000"/>
                </a:solidFill>
                <a:effectLst/>
                <a:latin typeface="Calibri" panose="020F0502020204030204" pitchFamily="34" charset="0"/>
              </a:rPr>
              <a:t>.</a:t>
            </a:r>
            <a:endParaRPr lang="en-US">
              <a:cs typeface="Calibri"/>
            </a:endParaRPr>
          </a:p>
        </p:txBody>
      </p:sp>
      <p:sp>
        <p:nvSpPr>
          <p:cNvPr id="21" name="TextBox 20">
            <a:extLst>
              <a:ext uri="{FF2B5EF4-FFF2-40B4-BE49-F238E27FC236}">
                <a16:creationId xmlns:a16="http://schemas.microsoft.com/office/drawing/2014/main" id="{EB5C984D-A557-648A-21AF-C43219535654}"/>
              </a:ext>
            </a:extLst>
          </p:cNvPr>
          <p:cNvSpPr txBox="1"/>
          <p:nvPr/>
        </p:nvSpPr>
        <p:spPr>
          <a:xfrm>
            <a:off x="22372525" y="23491357"/>
            <a:ext cx="11447421" cy="5170646"/>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buFontTx/>
              <a:buChar char="-"/>
            </a:pPr>
            <a:r>
              <a:rPr lang="en-US" sz="3000">
                <a:solidFill>
                  <a:schemeClr val="tx1"/>
                </a:solidFill>
              </a:rPr>
              <a:t>A rudimentary composition of dental fillings as well as the polymerization reaction involved with these components was identified and documented</a:t>
            </a:r>
          </a:p>
          <a:p>
            <a:pPr marL="457200" indent="-457200">
              <a:buFontTx/>
              <a:buChar char="-"/>
            </a:pPr>
            <a:r>
              <a:rPr lang="en-US" sz="3000">
                <a:solidFill>
                  <a:schemeClr val="tx1"/>
                </a:solidFill>
              </a:rPr>
              <a:t>A procedure to make these dental polymers was developed and variations were tested</a:t>
            </a:r>
          </a:p>
          <a:p>
            <a:pPr marL="457200" indent="-457200">
              <a:buFontTx/>
              <a:buChar char="-"/>
            </a:pPr>
            <a:r>
              <a:rPr lang="en-US" sz="3000">
                <a:solidFill>
                  <a:schemeClr val="tx1"/>
                </a:solidFill>
              </a:rPr>
              <a:t>Testing provided us with knowledge on characteristics of the two DMAs used</a:t>
            </a:r>
          </a:p>
          <a:p>
            <a:pPr marL="457200" indent="-457200">
              <a:buFontTx/>
              <a:buChar char="-"/>
            </a:pPr>
            <a:r>
              <a:rPr lang="en-US" sz="3000">
                <a:solidFill>
                  <a:schemeClr val="tx1"/>
                </a:solidFill>
              </a:rPr>
              <a:t>Identified the results caused by mixing different amounts of chemicals or fillers</a:t>
            </a:r>
          </a:p>
          <a:p>
            <a:pPr marL="457200" indent="-457200">
              <a:buFontTx/>
              <a:buChar char="-"/>
            </a:pPr>
            <a:r>
              <a:rPr lang="en-US" sz="3000">
                <a:solidFill>
                  <a:schemeClr val="tx1"/>
                </a:solidFill>
              </a:rPr>
              <a:t>Demonstrated the need for blue light, as well as intensity, for the reaction to cure in a timely manner </a:t>
            </a:r>
          </a:p>
        </p:txBody>
      </p:sp>
      <p:sp>
        <p:nvSpPr>
          <p:cNvPr id="9" name="TextBox 8">
            <a:extLst>
              <a:ext uri="{FF2B5EF4-FFF2-40B4-BE49-F238E27FC236}">
                <a16:creationId xmlns:a16="http://schemas.microsoft.com/office/drawing/2014/main" id="{C91A3B90-300D-EF80-C6DF-23B63FEC9C9E}"/>
              </a:ext>
            </a:extLst>
          </p:cNvPr>
          <p:cNvSpPr txBox="1"/>
          <p:nvPr/>
        </p:nvSpPr>
        <p:spPr>
          <a:xfrm>
            <a:off x="22372523" y="28941444"/>
            <a:ext cx="11447421" cy="3631763"/>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CA" sz="5000">
                <a:solidFill>
                  <a:schemeClr val="tx1"/>
                </a:solidFill>
                <a:ea typeface="Calibri" panose="020F0502020204030204" pitchFamily="34" charset="0"/>
                <a:cs typeface="Times New Roman" panose="02020603050405020304" pitchFamily="18" charset="0"/>
              </a:rPr>
              <a:t>Future Work</a:t>
            </a:r>
            <a:endParaRPr lang="en-CA" sz="3000">
              <a:solidFill>
                <a:schemeClr val="tx1"/>
              </a:solidFill>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CA" sz="3000">
                <a:solidFill>
                  <a:schemeClr val="tx1"/>
                </a:solidFill>
                <a:ea typeface="Calibri" panose="020F0502020204030204" pitchFamily="34" charset="0"/>
                <a:cs typeface="Times New Roman" panose="02020603050405020304" pitchFamily="18" charset="0"/>
              </a:rPr>
              <a:t>Identify how to adapt the procedure to test other </a:t>
            </a:r>
            <a:r>
              <a:rPr lang="en-CA" sz="3000" err="1">
                <a:solidFill>
                  <a:schemeClr val="tx1"/>
                </a:solidFill>
                <a:ea typeface="Calibri" panose="020F0502020204030204" pitchFamily="34" charset="0"/>
                <a:cs typeface="Times New Roman" panose="02020603050405020304" pitchFamily="18" charset="0"/>
              </a:rPr>
              <a:t>dimethacrylates</a:t>
            </a:r>
            <a:endParaRPr lang="en-CA" sz="3000">
              <a:solidFill>
                <a:schemeClr val="tx1"/>
              </a:solidFill>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CA" sz="3000">
                <a:solidFill>
                  <a:schemeClr val="tx1"/>
                </a:solidFill>
                <a:ea typeface="Calibri" panose="020F0502020204030204" pitchFamily="34" charset="0"/>
                <a:cs typeface="Times New Roman" panose="02020603050405020304" pitchFamily="18" charset="0"/>
              </a:rPr>
              <a:t>Further refine the procedure to optimize the mixture amounts</a:t>
            </a:r>
          </a:p>
          <a:p>
            <a:pPr marL="457200" indent="-457200">
              <a:buFont typeface="Arial" panose="020B0604020202020204" pitchFamily="34" charset="0"/>
              <a:buChar char="•"/>
            </a:pPr>
            <a:r>
              <a:rPr lang="en-CA" sz="3000">
                <a:solidFill>
                  <a:schemeClr val="tx1"/>
                </a:solidFill>
                <a:ea typeface="Calibri" panose="020F0502020204030204" pitchFamily="34" charset="0"/>
                <a:cs typeface="Times New Roman" panose="02020603050405020304" pitchFamily="18" charset="0"/>
              </a:rPr>
              <a:t>Continue to develop the lab and how products can be tested or identified (force testing, NMR, etc.)</a:t>
            </a:r>
          </a:p>
          <a:p>
            <a:pPr marL="457200" indent="-457200">
              <a:buFont typeface="Arial" panose="020B0604020202020204" pitchFamily="34" charset="0"/>
              <a:buChar char="•"/>
            </a:pPr>
            <a:r>
              <a:rPr lang="en-CA" sz="3000">
                <a:solidFill>
                  <a:schemeClr val="tx1"/>
                </a:solidFill>
                <a:ea typeface="Calibri" panose="020F0502020204030204" pitchFamily="34" charset="0"/>
                <a:cs typeface="Times New Roman" panose="02020603050405020304" pitchFamily="18" charset="0"/>
              </a:rPr>
              <a:t>Use procedure to make dental polymers that could then be used to fill 3D printed teeth</a:t>
            </a:r>
            <a:r>
              <a:rPr lang="en-CA" sz="3000" baseline="30000">
                <a:solidFill>
                  <a:schemeClr val="tx1"/>
                </a:solidFill>
                <a:ea typeface="Calibri" panose="020F0502020204030204" pitchFamily="34" charset="0"/>
                <a:cs typeface="Times New Roman" panose="02020603050405020304" pitchFamily="18" charset="0"/>
              </a:rPr>
              <a:t>2 </a:t>
            </a:r>
          </a:p>
        </p:txBody>
      </p:sp>
      <p:sp>
        <p:nvSpPr>
          <p:cNvPr id="14" name="TextBox 13">
            <a:extLst>
              <a:ext uri="{FF2B5EF4-FFF2-40B4-BE49-F238E27FC236}">
                <a16:creationId xmlns:a16="http://schemas.microsoft.com/office/drawing/2014/main" id="{4D88D78C-A1FA-5A87-0C0E-DAEDA8BB265C}"/>
              </a:ext>
            </a:extLst>
          </p:cNvPr>
          <p:cNvSpPr txBox="1"/>
          <p:nvPr/>
        </p:nvSpPr>
        <p:spPr>
          <a:xfrm>
            <a:off x="12637991" y="5170922"/>
            <a:ext cx="8880686" cy="2350387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endParaRPr lang="en-US" sz="4400"/>
          </a:p>
          <a:p>
            <a:pPr marL="514350" indent="-514350">
              <a:buAutoNum type="arabicParenR"/>
            </a:pPr>
            <a:r>
              <a:rPr lang="en-CA" sz="3800" kern="100">
                <a:latin typeface="Calibri"/>
                <a:ea typeface="Calibri" panose="020F0502020204030204" pitchFamily="34" charset="0"/>
                <a:cs typeface="Times New Roman"/>
              </a:rPr>
              <a:t>Put</a:t>
            </a:r>
            <a:r>
              <a:rPr lang="en-CA" sz="3800" kern="100">
                <a:effectLst/>
                <a:latin typeface="Calibri"/>
                <a:ea typeface="Calibri" panose="020F0502020204030204" pitchFamily="34" charset="0"/>
                <a:cs typeface="Times New Roman"/>
              </a:rPr>
              <a:t> on </a:t>
            </a:r>
            <a:r>
              <a:rPr lang="en-CA" sz="3800" kern="100">
                <a:latin typeface="Calibri"/>
                <a:ea typeface="Calibri" panose="020F0502020204030204" pitchFamily="34" charset="0"/>
                <a:cs typeface="Times New Roman"/>
              </a:rPr>
              <a:t>PPE and bring</a:t>
            </a:r>
            <a:r>
              <a:rPr lang="en-US" sz="3800" kern="100">
                <a:effectLst/>
                <a:latin typeface="Calibri"/>
                <a:ea typeface="Calibri" panose="020F0502020204030204" pitchFamily="34" charset="0"/>
                <a:cs typeface="Times New Roman"/>
              </a:rPr>
              <a:t> chemicals to analytical balance</a:t>
            </a:r>
          </a:p>
          <a:p>
            <a:pPr marL="342900" indent="-342900">
              <a:buAutoNum type="arabicParenR"/>
            </a:pPr>
            <a:r>
              <a:rPr lang="en-CA" sz="3800" kern="100">
                <a:latin typeface="Calibri"/>
                <a:ea typeface="Calibri" panose="020F0502020204030204" pitchFamily="34" charset="0"/>
                <a:cs typeface="Times New Roman"/>
              </a:rPr>
              <a:t> </a:t>
            </a:r>
            <a:r>
              <a:rPr lang="en-CA" sz="3800" kern="100">
                <a:effectLst/>
                <a:latin typeface="Calibri"/>
                <a:ea typeface="Calibri" panose="020F0502020204030204" pitchFamily="34" charset="0"/>
                <a:cs typeface="Times New Roman"/>
              </a:rPr>
              <a:t>Carefully weigh out 1.0000 g of the given </a:t>
            </a:r>
            <a:r>
              <a:rPr lang="en-CA" sz="3800" kern="100">
                <a:latin typeface="Calibri"/>
                <a:ea typeface="Calibri" panose="020F0502020204030204" pitchFamily="34" charset="0"/>
                <a:cs typeface="Times New Roman"/>
              </a:rPr>
              <a:t>TEG-DMA into 10mL beaker</a:t>
            </a:r>
            <a:endParaRPr lang="en-CA" sz="3800" kern="100">
              <a:effectLst/>
              <a:latin typeface="Calibri"/>
              <a:ea typeface="Calibri" panose="020F0502020204030204" pitchFamily="34" charset="0"/>
              <a:cs typeface="Times New Roman"/>
            </a:endParaRPr>
          </a:p>
          <a:p>
            <a:pPr marL="342900" indent="-342900">
              <a:buAutoNum type="arabicParenR"/>
            </a:pPr>
            <a:r>
              <a:rPr lang="en-CA" sz="3800" kern="100">
                <a:latin typeface="Calibri"/>
                <a:ea typeface="Calibri" panose="020F0502020204030204" pitchFamily="34" charset="0"/>
                <a:cs typeface="Times New Roman"/>
              </a:rPr>
              <a:t> Weigh out 10.00mg or 1.0% </a:t>
            </a:r>
            <a:r>
              <a:rPr lang="en-CA" sz="3800" kern="100">
                <a:effectLst/>
                <a:latin typeface="Calibri"/>
                <a:ea typeface="Calibri" panose="020F0502020204030204" pitchFamily="34" charset="0"/>
                <a:cs typeface="Times New Roman"/>
              </a:rPr>
              <a:t>weight of DMA </a:t>
            </a:r>
            <a:r>
              <a:rPr lang="en-CA" sz="3800" kern="100">
                <a:latin typeface="Calibri"/>
                <a:ea typeface="Calibri" panose="020F0502020204030204" pitchFamily="34" charset="0"/>
                <a:cs typeface="Times New Roman"/>
              </a:rPr>
              <a:t>by weight</a:t>
            </a:r>
            <a:r>
              <a:rPr lang="en-CA" sz="3800" kern="100">
                <a:effectLst/>
                <a:latin typeface="Calibri"/>
                <a:ea typeface="Calibri" panose="020F0502020204030204" pitchFamily="34" charset="0"/>
                <a:cs typeface="Times New Roman"/>
              </a:rPr>
              <a:t> of CQ</a:t>
            </a:r>
            <a:r>
              <a:rPr lang="en-CA" sz="3800" kern="100">
                <a:latin typeface="Calibri"/>
                <a:ea typeface="Calibri" panose="020F0502020204030204" pitchFamily="34" charset="0"/>
                <a:cs typeface="Times New Roman"/>
              </a:rPr>
              <a:t> into separate 10mL beaker</a:t>
            </a:r>
            <a:endParaRPr lang="en-US" sz="3800" kern="100">
              <a:effectLst/>
              <a:latin typeface="Calibri"/>
              <a:ea typeface="Calibri" panose="020F0502020204030204" pitchFamily="34" charset="0"/>
              <a:cs typeface="Times New Roman"/>
            </a:endParaRPr>
          </a:p>
          <a:p>
            <a:pPr marL="342900" indent="-342900">
              <a:buFontTx/>
              <a:buAutoNum type="arabicParenR"/>
            </a:pPr>
            <a:r>
              <a:rPr lang="en-CA" sz="3800" kern="100">
                <a:latin typeface="Calibri"/>
                <a:ea typeface="Calibri" panose="020F0502020204030204" pitchFamily="34" charset="0"/>
                <a:cs typeface="Times New Roman"/>
              </a:rPr>
              <a:t> </a:t>
            </a:r>
            <a:r>
              <a:rPr lang="en-CA" sz="3800" kern="100">
                <a:effectLst/>
                <a:latin typeface="Calibri"/>
                <a:ea typeface="Calibri" panose="020F0502020204030204" pitchFamily="34" charset="0"/>
                <a:cs typeface="Times New Roman"/>
              </a:rPr>
              <a:t>In the same beaker as the CQ, weigh out 2.0% DMAEMA</a:t>
            </a:r>
            <a:r>
              <a:rPr lang="en-CA" sz="3800" kern="100">
                <a:latin typeface="Calibri"/>
                <a:ea typeface="Calibri" panose="020F0502020204030204" pitchFamily="34" charset="0"/>
                <a:cs typeface="Times New Roman"/>
              </a:rPr>
              <a:t> or 20.00 mg</a:t>
            </a:r>
            <a:endParaRPr lang="en-US" sz="3800" kern="100">
              <a:effectLst/>
              <a:latin typeface="Calibri"/>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3800" kern="100">
                <a:effectLst/>
                <a:latin typeface="Calibri"/>
                <a:ea typeface="Calibri"/>
                <a:cs typeface="Times New Roman"/>
              </a:rPr>
              <a:t>The co-initiator should be in a 2:1 ratio with photo-initiator</a:t>
            </a:r>
            <a:endParaRPr lang="en-US" sz="3800" kern="100">
              <a:effectLst/>
              <a:latin typeface="Calibri"/>
              <a:ea typeface="Calibri"/>
              <a:cs typeface="Times New Roman"/>
            </a:endParaRPr>
          </a:p>
          <a:p>
            <a:pPr marL="342900" indent="-342900">
              <a:buFontTx/>
              <a:buAutoNum type="arabicParenR"/>
            </a:pPr>
            <a:r>
              <a:rPr lang="en-CA" sz="3800" kern="100">
                <a:latin typeface="Calibri"/>
                <a:ea typeface="Calibri" panose="020F0502020204030204" pitchFamily="34" charset="0"/>
                <a:cs typeface="Times New Roman"/>
              </a:rPr>
              <a:t> </a:t>
            </a:r>
            <a:r>
              <a:rPr lang="en-CA" sz="3800" kern="100">
                <a:effectLst/>
                <a:latin typeface="Calibri"/>
                <a:ea typeface="Calibri" panose="020F0502020204030204" pitchFamily="34" charset="0"/>
                <a:cs typeface="Times New Roman"/>
              </a:rPr>
              <a:t>Mix the </a:t>
            </a:r>
            <a:r>
              <a:rPr lang="en-CA" sz="3800" kern="100">
                <a:latin typeface="Calibri"/>
                <a:ea typeface="Calibri" panose="020F0502020204030204" pitchFamily="34" charset="0"/>
                <a:cs typeface="Times New Roman"/>
              </a:rPr>
              <a:t>CQ </a:t>
            </a:r>
            <a:r>
              <a:rPr lang="en-CA" sz="3800" kern="100">
                <a:effectLst/>
                <a:latin typeface="Calibri"/>
                <a:ea typeface="Calibri" panose="020F0502020204030204" pitchFamily="34" charset="0"/>
                <a:cs typeface="Times New Roman"/>
              </a:rPr>
              <a:t>and DMA-EMA thoroughly or until homogeneous</a:t>
            </a:r>
            <a:r>
              <a:rPr lang="en-CA" sz="3800" kern="100">
                <a:latin typeface="Calibri"/>
                <a:ea typeface="Calibri" panose="020F0502020204030204" pitchFamily="34" charset="0"/>
                <a:cs typeface="Times New Roman"/>
              </a:rPr>
              <a:t> </a:t>
            </a:r>
            <a:endParaRPr lang="en-US" sz="3800" kern="100">
              <a:effectLst/>
              <a:latin typeface="Calibri"/>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3800" kern="100">
                <a:effectLst/>
                <a:latin typeface="Calibri"/>
                <a:ea typeface="Calibri" panose="020F0502020204030204" pitchFamily="34" charset="0"/>
                <a:cs typeface="Times New Roman"/>
              </a:rPr>
              <a:t>Note that some clumps may be seen, but these should dissolve</a:t>
            </a:r>
            <a:r>
              <a:rPr lang="en-CA" sz="3800" kern="100">
                <a:latin typeface="Calibri"/>
                <a:ea typeface="Calibri" panose="020F0502020204030204" pitchFamily="34" charset="0"/>
                <a:cs typeface="Times New Roman"/>
              </a:rPr>
              <a:t> </a:t>
            </a:r>
            <a:endParaRPr lang="en-US" sz="3800" kern="100">
              <a:latin typeface="Calibri"/>
              <a:ea typeface="Calibri" panose="020F0502020204030204" pitchFamily="34" charset="0"/>
              <a:cs typeface="Times New Roman"/>
            </a:endParaRPr>
          </a:p>
          <a:p>
            <a:pPr marL="342900" indent="-342900">
              <a:buFontTx/>
              <a:buAutoNum type="arabicParenR"/>
            </a:pPr>
            <a:r>
              <a:rPr lang="en-CA" sz="3800" kern="100">
                <a:latin typeface="Calibri"/>
                <a:ea typeface="Calibri" panose="020F0502020204030204" pitchFamily="34" charset="0"/>
                <a:cs typeface="Times New Roman"/>
              </a:rPr>
              <a:t> Weigh</a:t>
            </a:r>
            <a:r>
              <a:rPr lang="en-CA" sz="3800" kern="100">
                <a:effectLst/>
                <a:latin typeface="Calibri"/>
                <a:ea typeface="Calibri" panose="020F0502020204030204" pitchFamily="34" charset="0"/>
                <a:cs typeface="Times New Roman"/>
              </a:rPr>
              <a:t> out around </a:t>
            </a:r>
            <a:r>
              <a:rPr lang="en-CA" sz="3800" kern="100">
                <a:latin typeface="Calibri"/>
                <a:ea typeface="Calibri" panose="020F0502020204030204" pitchFamily="34" charset="0"/>
                <a:cs typeface="Times New Roman"/>
              </a:rPr>
              <a:t>45% by weight filler (0.4500 g)</a:t>
            </a:r>
            <a:endParaRPr lang="en-CA" sz="3800" kern="100">
              <a:effectLst/>
              <a:latin typeface="Calibri"/>
              <a:ea typeface="Calibri" panose="020F0502020204030204" pitchFamily="34" charset="0"/>
              <a:cs typeface="Times New Roman"/>
            </a:endParaRPr>
          </a:p>
          <a:p>
            <a:pPr marL="342900" indent="-342900">
              <a:buAutoNum type="arabicParenR"/>
            </a:pPr>
            <a:r>
              <a:rPr lang="en-CA" sz="3800" kern="100">
                <a:latin typeface="Calibri"/>
                <a:ea typeface="Calibri" panose="020F0502020204030204" pitchFamily="34" charset="0"/>
                <a:cs typeface="Times New Roman"/>
              </a:rPr>
              <a:t> </a:t>
            </a:r>
            <a:r>
              <a:rPr lang="en-CA" sz="3800" kern="100">
                <a:effectLst/>
                <a:latin typeface="Calibri"/>
                <a:ea typeface="Calibri" panose="020F0502020204030204" pitchFamily="34" charset="0"/>
                <a:cs typeface="Times New Roman"/>
              </a:rPr>
              <a:t>Add the </a:t>
            </a:r>
            <a:r>
              <a:rPr lang="en-CA" sz="3800" kern="100">
                <a:latin typeface="Calibri"/>
                <a:ea typeface="Calibri" panose="020F0502020204030204" pitchFamily="34" charset="0"/>
                <a:cs typeface="Times New Roman"/>
              </a:rPr>
              <a:t>CQ and</a:t>
            </a:r>
            <a:r>
              <a:rPr lang="en-CA" sz="3800" kern="100">
                <a:effectLst/>
                <a:latin typeface="Calibri"/>
                <a:ea typeface="Calibri" panose="020F0502020204030204" pitchFamily="34" charset="0"/>
                <a:cs typeface="Times New Roman"/>
              </a:rPr>
              <a:t> DMAEMA</a:t>
            </a:r>
            <a:r>
              <a:rPr lang="en-CA" sz="3800" kern="100">
                <a:latin typeface="Calibri"/>
                <a:ea typeface="Calibri" panose="020F0502020204030204" pitchFamily="34" charset="0"/>
                <a:cs typeface="Times New Roman"/>
              </a:rPr>
              <a:t> mixture</a:t>
            </a:r>
            <a:r>
              <a:rPr lang="en-CA" sz="3800" kern="100">
                <a:effectLst/>
                <a:latin typeface="Calibri"/>
                <a:ea typeface="Calibri" panose="020F0502020204030204" pitchFamily="34" charset="0"/>
                <a:cs typeface="Times New Roman"/>
              </a:rPr>
              <a:t> to the DMA</a:t>
            </a:r>
            <a:r>
              <a:rPr lang="en-CA" sz="3800" kern="100">
                <a:latin typeface="Calibri"/>
                <a:ea typeface="Calibri" panose="020F0502020204030204" pitchFamily="34" charset="0"/>
                <a:cs typeface="Times New Roman"/>
              </a:rPr>
              <a:t> beaker</a:t>
            </a:r>
            <a:r>
              <a:rPr lang="en-CA" sz="3800" kern="100">
                <a:effectLst/>
                <a:latin typeface="Calibri"/>
                <a:ea typeface="Calibri" panose="020F0502020204030204" pitchFamily="34" charset="0"/>
                <a:cs typeface="Times New Roman"/>
              </a:rPr>
              <a:t> and stir with stir rod until mixed well</a:t>
            </a:r>
            <a:endParaRPr lang="en-US" sz="3800" kern="100">
              <a:effectLst/>
              <a:latin typeface="Calibri"/>
              <a:ea typeface="Calibri" panose="020F0502020204030204" pitchFamily="34" charset="0"/>
              <a:cs typeface="Times New Roman"/>
            </a:endParaRPr>
          </a:p>
          <a:p>
            <a:pPr marL="342900" indent="-342900">
              <a:spcAft>
                <a:spcPts val="800"/>
              </a:spcAft>
              <a:buAutoNum type="arabicParenR"/>
            </a:pPr>
            <a:r>
              <a:rPr lang="en-CA" sz="3800" kern="100">
                <a:latin typeface="Calibri"/>
                <a:ea typeface="Calibri" panose="020F0502020204030204" pitchFamily="34" charset="0"/>
                <a:cs typeface="Times New Roman"/>
              </a:rPr>
              <a:t> </a:t>
            </a:r>
            <a:r>
              <a:rPr lang="en-CA" sz="3800" kern="100">
                <a:effectLst/>
                <a:latin typeface="Calibri"/>
                <a:ea typeface="Calibri" panose="020F0502020204030204" pitchFamily="34" charset="0"/>
                <a:cs typeface="Times New Roman"/>
              </a:rPr>
              <a:t>Once CQ and DMAEMA are added and mixed to the DMA beaker, add</a:t>
            </a:r>
            <a:r>
              <a:rPr lang="en-CA" sz="3800" kern="100">
                <a:latin typeface="Calibri"/>
                <a:ea typeface="Calibri" panose="020F0502020204030204" pitchFamily="34" charset="0"/>
                <a:cs typeface="Times New Roman"/>
              </a:rPr>
              <a:t>  0.4500 g filler</a:t>
            </a:r>
            <a:r>
              <a:rPr lang="en-CA" sz="3800" kern="100">
                <a:effectLst/>
                <a:latin typeface="Calibri"/>
                <a:ea typeface="Calibri" panose="020F0502020204030204" pitchFamily="34" charset="0"/>
                <a:cs typeface="Times New Roman"/>
              </a:rPr>
              <a:t> of silica gel 200-400 mesh</a:t>
            </a:r>
          </a:p>
          <a:p>
            <a:pPr marL="342900" marR="0" lvl="0" indent="-342900">
              <a:spcBef>
                <a:spcPts val="0"/>
              </a:spcBef>
              <a:spcAft>
                <a:spcPts val="800"/>
              </a:spcAft>
              <a:buAutoNum type="arabicParenR"/>
            </a:pPr>
            <a:endParaRPr lang="en-US" sz="3800" kern="100">
              <a:effectLst/>
              <a:latin typeface="Calibri" panose="020F0502020204030204" pitchFamily="34" charset="0"/>
              <a:ea typeface="Calibri" panose="020F0502020204030204" pitchFamily="34" charset="0"/>
              <a:cs typeface="Times New Roman" panose="02020603050405020304" pitchFamily="18" charset="0"/>
            </a:endParaRPr>
          </a:p>
          <a:p>
            <a:r>
              <a:rPr lang="en-CA" sz="3800" u="sng">
                <a:solidFill>
                  <a:schemeClr val="tx1"/>
                </a:solidFill>
              </a:rPr>
              <a:t>Part 2</a:t>
            </a:r>
            <a:r>
              <a:rPr lang="en-CA" sz="3800">
                <a:solidFill>
                  <a:schemeClr val="tx1"/>
                </a:solidFill>
              </a:rPr>
              <a:t> </a:t>
            </a:r>
          </a:p>
          <a:p>
            <a:pPr marL="457200" indent="-457200">
              <a:buFontTx/>
              <a:buAutoNum type="arabicParenR"/>
            </a:pPr>
            <a:r>
              <a:rPr lang="en-CA" sz="3800">
                <a:solidFill>
                  <a:schemeClr val="tx1"/>
                </a:solidFill>
              </a:rPr>
              <a:t>After adding filler (optional), and the mixture was thoroughly mixed, then poured onto a small weigh boat</a:t>
            </a:r>
            <a:endParaRPr lang="en-CA" sz="3800">
              <a:solidFill>
                <a:schemeClr val="tx1"/>
              </a:solidFill>
              <a:cs typeface="Calibri" panose="020F0502020204030204"/>
            </a:endParaRPr>
          </a:p>
          <a:p>
            <a:pPr marL="914400" lvl="1" indent="-457200">
              <a:buFontTx/>
              <a:buChar char="-"/>
            </a:pPr>
            <a:r>
              <a:rPr lang="en-CA" sz="3800">
                <a:solidFill>
                  <a:schemeClr val="tx1"/>
                </a:solidFill>
              </a:rPr>
              <a:t>Keep majority of the mixture in one corner to create some depth</a:t>
            </a:r>
          </a:p>
          <a:p>
            <a:pPr marL="457200" indent="-457200">
              <a:buFontTx/>
              <a:buAutoNum type="arabicParenR"/>
            </a:pPr>
            <a:r>
              <a:rPr lang="en-CA" sz="3800">
                <a:solidFill>
                  <a:schemeClr val="tx1"/>
                </a:solidFill>
              </a:rPr>
              <a:t>Carefully place weigh boat, with mixture, into the center of the cork circle (keeping it at an angle as in Figure 4)</a:t>
            </a:r>
            <a:endParaRPr lang="en-CA" sz="3800">
              <a:solidFill>
                <a:schemeClr val="tx1"/>
              </a:solidFill>
              <a:cs typeface="Calibri" panose="020F0502020204030204"/>
            </a:endParaRPr>
          </a:p>
          <a:p>
            <a:pPr marL="457200" indent="-457200">
              <a:buFontTx/>
              <a:buAutoNum type="arabicParenR"/>
            </a:pPr>
            <a:r>
              <a:rPr lang="en-CA" sz="3800">
                <a:solidFill>
                  <a:schemeClr val="tx1"/>
                </a:solidFill>
              </a:rPr>
              <a:t>Cover the cork with the light and begin to cure on either blue (~450 nm) or red (~650 nm) light for around 5 minutes</a:t>
            </a:r>
            <a:endParaRPr lang="en-CA" sz="3800">
              <a:solidFill>
                <a:schemeClr val="tx1"/>
              </a:solidFill>
              <a:cs typeface="Calibri" panose="020F0502020204030204"/>
            </a:endParaRPr>
          </a:p>
          <a:p>
            <a:pPr marL="457200" indent="-457200">
              <a:buFontTx/>
              <a:buAutoNum type="arabicParenR"/>
            </a:pPr>
            <a:endParaRPr lang="en-CA" sz="3200">
              <a:solidFill>
                <a:schemeClr val="tx1"/>
              </a:solidFill>
              <a:cs typeface="Calibri" panose="020F0502020204030204"/>
            </a:endParaRPr>
          </a:p>
          <a:p>
            <a:pPr marL="457200" indent="-457200">
              <a:buFontTx/>
              <a:buAutoNum type="arabicParenR"/>
            </a:pPr>
            <a:endParaRPr lang="en-CA" sz="3200">
              <a:solidFill>
                <a:schemeClr val="tx1"/>
              </a:solidFill>
              <a:cs typeface="Calibri" panose="020F0502020204030204"/>
            </a:endParaRPr>
          </a:p>
          <a:p>
            <a:pPr marL="457200" indent="-457200">
              <a:buFontTx/>
              <a:buAutoNum type="arabicParenR"/>
            </a:pPr>
            <a:endParaRPr lang="en-CA" sz="3200">
              <a:solidFill>
                <a:schemeClr val="tx1"/>
              </a:solidFill>
              <a:cs typeface="Calibri" panose="020F0502020204030204"/>
            </a:endParaRPr>
          </a:p>
        </p:txBody>
      </p:sp>
      <p:sp>
        <p:nvSpPr>
          <p:cNvPr id="16" name="TextBox 15">
            <a:extLst>
              <a:ext uri="{FF2B5EF4-FFF2-40B4-BE49-F238E27FC236}">
                <a16:creationId xmlns:a16="http://schemas.microsoft.com/office/drawing/2014/main" id="{E69F542C-AA6C-F5B3-EB43-76D5A110219E}"/>
              </a:ext>
            </a:extLst>
          </p:cNvPr>
          <p:cNvSpPr txBox="1"/>
          <p:nvPr/>
        </p:nvSpPr>
        <p:spPr>
          <a:xfrm>
            <a:off x="22372524" y="22691278"/>
            <a:ext cx="11447421" cy="903446"/>
          </a:xfrm>
          <a:prstGeom prst="round2SameRect">
            <a:avLst/>
          </a:prstGeom>
          <a:gradFill flip="none" rotWithShape="1">
            <a:gsLst>
              <a:gs pos="0">
                <a:schemeClr val="accent1"/>
              </a:gs>
              <a:gs pos="17000">
                <a:schemeClr val="accent5"/>
              </a:gs>
              <a:gs pos="100000">
                <a:schemeClr val="accent5">
                  <a:lumMod val="20000"/>
                  <a:lumOff val="80000"/>
                </a:schemeClr>
              </a:gs>
            </a:gsLst>
            <a:lin ang="5400000" scaled="0"/>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000">
                <a:solidFill>
                  <a:schemeClr val="tx1"/>
                </a:solidFill>
              </a:rPr>
              <a:t>Conclusion</a:t>
            </a:r>
          </a:p>
        </p:txBody>
      </p:sp>
      <p:sp>
        <p:nvSpPr>
          <p:cNvPr id="17" name="TextBox 16">
            <a:extLst>
              <a:ext uri="{FF2B5EF4-FFF2-40B4-BE49-F238E27FC236}">
                <a16:creationId xmlns:a16="http://schemas.microsoft.com/office/drawing/2014/main" id="{A8450C2C-BB72-C0EB-1D37-B782C306FF04}"/>
              </a:ext>
            </a:extLst>
          </p:cNvPr>
          <p:cNvSpPr txBox="1"/>
          <p:nvPr/>
        </p:nvSpPr>
        <p:spPr>
          <a:xfrm>
            <a:off x="22372526" y="5608565"/>
            <a:ext cx="21242144" cy="1671226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r>
              <a:rPr lang="en-CA" sz="3000">
                <a:solidFill>
                  <a:schemeClr val="tx1"/>
                </a:solidFill>
                <a:cs typeface="Times New Roman"/>
              </a:rPr>
              <a:t>The first three initial trials followed our experimental procedure with varying filler amounts. T1 used 45%, T2 used 0% filler and T3 had the literature reported value of 75%.</a:t>
            </a:r>
            <a:r>
              <a:rPr lang="en-CA" sz="3000" baseline="30000">
                <a:solidFill>
                  <a:schemeClr val="tx1"/>
                </a:solidFill>
                <a:cs typeface="Times New Roman"/>
              </a:rPr>
              <a:t>1</a:t>
            </a:r>
            <a:endParaRPr lang="en-CA" sz="3000">
              <a:solidFill>
                <a:schemeClr val="tx1"/>
              </a:solidFill>
              <a:cs typeface="Times New Roman"/>
            </a:endParaRPr>
          </a:p>
          <a:p>
            <a:endParaRPr lang="en-CA" sz="3000">
              <a:solidFill>
                <a:schemeClr val="tx1"/>
              </a:solidFill>
              <a:cs typeface="Times New Roman"/>
            </a:endParaRPr>
          </a:p>
          <a:p>
            <a:endParaRPr lang="en-CA" sz="3000">
              <a:solidFill>
                <a:schemeClr val="tx1"/>
              </a:solidFill>
              <a:cs typeface="Times New Roman"/>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r>
              <a:rPr lang="en-CA" sz="3000">
                <a:solidFill>
                  <a:schemeClr val="tx1"/>
                </a:solidFill>
                <a:cs typeface="Times New Roman"/>
              </a:rPr>
              <a:t>Trial 3 was identified to be the best mixture and therefore was our baseline mixture for testing other factors.</a:t>
            </a: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endParaRPr lang="en-CA" sz="3000">
              <a:solidFill>
                <a:schemeClr val="tx1"/>
              </a:solidFill>
              <a:cs typeface="Times New Roman" panose="02020603050405020304" pitchFamily="18" charset="0"/>
            </a:endParaRPr>
          </a:p>
          <a:p>
            <a:r>
              <a:rPr lang="en-CA" sz="3000">
                <a:solidFill>
                  <a:schemeClr val="tx1"/>
                </a:solidFill>
                <a:cs typeface="Times New Roman"/>
              </a:rPr>
              <a:t>Figure 6. Resulting IR from curing for 5 minutes using red light (left) or blue light (right). The IR was taken from the TEG-DMA sample without filler</a:t>
            </a:r>
          </a:p>
          <a:p>
            <a:endParaRPr lang="en-CA" sz="3000">
              <a:solidFill>
                <a:schemeClr val="tx1"/>
              </a:solidFill>
              <a:cs typeface="Times New Roman"/>
            </a:endParaRPr>
          </a:p>
          <a:p>
            <a:r>
              <a:rPr lang="en-CA" sz="3000">
                <a:solidFill>
                  <a:schemeClr val="tx1"/>
                </a:solidFill>
                <a:cs typeface="Times New Roman"/>
              </a:rPr>
              <a:t>Note the two drops in peak size for both the peaks at ~2900 cm</a:t>
            </a:r>
            <a:r>
              <a:rPr lang="en-CA" sz="3000" baseline="30000">
                <a:solidFill>
                  <a:schemeClr val="tx1"/>
                </a:solidFill>
                <a:cs typeface="Times New Roman"/>
              </a:rPr>
              <a:t>-1</a:t>
            </a:r>
            <a:r>
              <a:rPr lang="en-CA" sz="3000">
                <a:solidFill>
                  <a:schemeClr val="tx1"/>
                </a:solidFill>
                <a:cs typeface="Times New Roman"/>
              </a:rPr>
              <a:t> and ~1637 cm</a:t>
            </a:r>
            <a:r>
              <a:rPr lang="en-CA" sz="3000" baseline="30000">
                <a:solidFill>
                  <a:schemeClr val="tx1"/>
                </a:solidFill>
                <a:cs typeface="Times New Roman"/>
              </a:rPr>
              <a:t>-1</a:t>
            </a:r>
            <a:r>
              <a:rPr lang="en-CA" sz="3000">
                <a:solidFill>
                  <a:schemeClr val="tx1"/>
                </a:solidFill>
                <a:cs typeface="Times New Roman"/>
              </a:rPr>
              <a:t>. The 1637 cm</a:t>
            </a:r>
            <a:r>
              <a:rPr lang="en-CA" sz="3000" baseline="30000">
                <a:solidFill>
                  <a:schemeClr val="tx1"/>
                </a:solidFill>
                <a:cs typeface="Times New Roman"/>
              </a:rPr>
              <a:t>-1</a:t>
            </a:r>
            <a:r>
              <a:rPr lang="en-CA" sz="3000">
                <a:solidFill>
                  <a:schemeClr val="tx1"/>
                </a:solidFill>
                <a:cs typeface="Times New Roman"/>
              </a:rPr>
              <a:t> could represent the loss of a C=C as seen in Figure 3. While he drop in peak size around 2900 cm</a:t>
            </a:r>
            <a:r>
              <a:rPr lang="en-CA" sz="3000" baseline="30000">
                <a:solidFill>
                  <a:schemeClr val="tx1"/>
                </a:solidFill>
                <a:cs typeface="Times New Roman"/>
              </a:rPr>
              <a:t>-1</a:t>
            </a:r>
            <a:r>
              <a:rPr lang="en-CA" sz="3000">
                <a:solidFill>
                  <a:schemeClr val="tx1"/>
                </a:solidFill>
                <a:cs typeface="Times New Roman"/>
              </a:rPr>
              <a:t> is possibly due to polarity/dipole change after curing.</a:t>
            </a:r>
          </a:p>
        </p:txBody>
      </p:sp>
      <p:sp>
        <p:nvSpPr>
          <p:cNvPr id="28" name="TextBox 27">
            <a:extLst>
              <a:ext uri="{FF2B5EF4-FFF2-40B4-BE49-F238E27FC236}">
                <a16:creationId xmlns:a16="http://schemas.microsoft.com/office/drawing/2014/main" id="{3AA11109-B275-1D0F-E3EB-3FD47BF5333F}"/>
              </a:ext>
            </a:extLst>
          </p:cNvPr>
          <p:cNvSpPr txBox="1"/>
          <p:nvPr/>
        </p:nvSpPr>
        <p:spPr>
          <a:xfrm>
            <a:off x="22372525" y="4719869"/>
            <a:ext cx="21242145" cy="903446"/>
          </a:xfrm>
          <a:prstGeom prst="round2SameRect">
            <a:avLst/>
          </a:prstGeom>
          <a:gradFill flip="none" rotWithShape="1">
            <a:gsLst>
              <a:gs pos="0">
                <a:schemeClr val="accent1"/>
              </a:gs>
              <a:gs pos="17000">
                <a:schemeClr val="accent5"/>
              </a:gs>
              <a:gs pos="100000">
                <a:schemeClr val="accent5">
                  <a:lumMod val="20000"/>
                  <a:lumOff val="80000"/>
                </a:schemeClr>
              </a:gs>
            </a:gsLst>
            <a:lin ang="5400000" scaled="0"/>
            <a:tileRect/>
          </a:gra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algn="ctr"/>
            <a:r>
              <a:rPr lang="en-US" sz="5000">
                <a:solidFill>
                  <a:schemeClr val="tx1"/>
                </a:solidFill>
              </a:rPr>
              <a:t>Results</a:t>
            </a:r>
            <a:endParaRPr lang="en-CA" sz="5000">
              <a:solidFill>
                <a:schemeClr val="tx1"/>
              </a:solidFill>
              <a:cs typeface="Calibri"/>
            </a:endParaRPr>
          </a:p>
        </p:txBody>
      </p:sp>
      <p:sp>
        <p:nvSpPr>
          <p:cNvPr id="8" name="TextBox 7">
            <a:extLst>
              <a:ext uri="{FF2B5EF4-FFF2-40B4-BE49-F238E27FC236}">
                <a16:creationId xmlns:a16="http://schemas.microsoft.com/office/drawing/2014/main" id="{30286D28-2803-4A8B-A3C4-5C27F08C6CF8}"/>
              </a:ext>
            </a:extLst>
          </p:cNvPr>
          <p:cNvSpPr txBox="1"/>
          <p:nvPr/>
        </p:nvSpPr>
        <p:spPr>
          <a:xfrm>
            <a:off x="370206" y="5622645"/>
            <a:ext cx="10129343" cy="1477328"/>
          </a:xfrm>
          <a:prstGeom prst="rect">
            <a:avLst/>
          </a:prstGeom>
          <a:solidFill>
            <a:schemeClr val="accent5">
              <a:lumMod val="20000"/>
              <a:lumOff val="80000"/>
            </a:schemeClr>
          </a:solidFill>
        </p:spPr>
        <p:txBody>
          <a:bodyPr wrap="square" lIns="91440" tIns="45720" rIns="91440" bIns="45720" rtlCol="0" anchor="t">
            <a:spAutoFit/>
          </a:bodyPr>
          <a:lstStyle/>
          <a:p>
            <a:r>
              <a:rPr lang="en-US" sz="3000"/>
              <a:t>Investigate polymerization reactions used in the making of dental polymers to develop a future chemistry laboratory activity linking curriculum content to the real world.</a:t>
            </a:r>
          </a:p>
        </p:txBody>
      </p:sp>
      <p:sp>
        <p:nvSpPr>
          <p:cNvPr id="10" name="TextBox 9">
            <a:extLst>
              <a:ext uri="{FF2B5EF4-FFF2-40B4-BE49-F238E27FC236}">
                <a16:creationId xmlns:a16="http://schemas.microsoft.com/office/drawing/2014/main" id="{D8CBD6C1-163F-49E9-9486-FD7B2B26EE04}"/>
              </a:ext>
            </a:extLst>
          </p:cNvPr>
          <p:cNvSpPr txBox="1"/>
          <p:nvPr/>
        </p:nvSpPr>
        <p:spPr>
          <a:xfrm>
            <a:off x="385444" y="4719199"/>
            <a:ext cx="10129341" cy="903446"/>
          </a:xfrm>
          <a:prstGeom prst="round2SameRect">
            <a:avLst/>
          </a:prstGeom>
          <a:gradFill flip="none" rotWithShape="1">
            <a:gsLst>
              <a:gs pos="0">
                <a:schemeClr val="accent1"/>
              </a:gs>
              <a:gs pos="15000">
                <a:schemeClr val="accent5"/>
              </a:gs>
              <a:gs pos="100000">
                <a:schemeClr val="accent5">
                  <a:lumMod val="20000"/>
                  <a:lumOff val="80000"/>
                </a:schemeClr>
              </a:gs>
            </a:gsLst>
            <a:lin ang="5400000" scaled="0"/>
            <a:tileRect/>
          </a:gradFill>
          <a:ln>
            <a:noFill/>
          </a:ln>
        </p:spPr>
        <p:style>
          <a:lnRef idx="0">
            <a:scrgbClr r="0" g="0" b="0"/>
          </a:lnRef>
          <a:fillRef idx="0">
            <a:scrgbClr r="0" g="0" b="0"/>
          </a:fillRef>
          <a:effectRef idx="0">
            <a:scrgbClr r="0" g="0" b="0"/>
          </a:effectRef>
          <a:fontRef idx="minor">
            <a:schemeClr val="accent3"/>
          </a:fontRef>
        </p:style>
        <p:txBody>
          <a:bodyPr wrap="square" lIns="91440" tIns="45720" rIns="91440" bIns="45720" rtlCol="0" anchor="t">
            <a:spAutoFit/>
          </a:bodyPr>
          <a:lstStyle/>
          <a:p>
            <a:pPr algn="ctr"/>
            <a:r>
              <a:rPr lang="en-US" sz="5000">
                <a:solidFill>
                  <a:schemeClr val="tx1"/>
                </a:solidFill>
              </a:rPr>
              <a:t>Research Goal</a:t>
            </a:r>
            <a:endParaRPr lang="en-US" sz="5000">
              <a:solidFill>
                <a:schemeClr val="tx1"/>
              </a:solidFill>
              <a:cs typeface="Calibri"/>
            </a:endParaRPr>
          </a:p>
        </p:txBody>
      </p:sp>
      <p:sp>
        <p:nvSpPr>
          <p:cNvPr id="2" name="TextBox 1">
            <a:extLst>
              <a:ext uri="{FF2B5EF4-FFF2-40B4-BE49-F238E27FC236}">
                <a16:creationId xmlns:a16="http://schemas.microsoft.com/office/drawing/2014/main" id="{247AE078-B41D-1778-1B74-551B93204292}"/>
              </a:ext>
            </a:extLst>
          </p:cNvPr>
          <p:cNvSpPr txBox="1"/>
          <p:nvPr/>
        </p:nvSpPr>
        <p:spPr>
          <a:xfrm>
            <a:off x="345156" y="7283363"/>
            <a:ext cx="10128327" cy="938087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5000" dirty="0">
                <a:solidFill>
                  <a:schemeClr val="tx1"/>
                </a:solidFill>
                <a:cs typeface="Calibri"/>
              </a:rPr>
              <a:t>Introduction</a:t>
            </a:r>
          </a:p>
          <a:p>
            <a:pPr marL="457200" indent="-457200">
              <a:buFontTx/>
              <a:buChar char="-"/>
            </a:pPr>
            <a:r>
              <a:rPr lang="en-US" sz="3000" dirty="0">
                <a:solidFill>
                  <a:schemeClr val="tx1"/>
                </a:solidFill>
                <a:cs typeface="Calibri"/>
              </a:rPr>
              <a:t>Dental fillings are made up using two </a:t>
            </a:r>
            <a:r>
              <a:rPr lang="en-US" sz="3000" dirty="0">
                <a:solidFill>
                  <a:srgbClr val="0070C0"/>
                </a:solidFill>
                <a:cs typeface="Calibri"/>
              </a:rPr>
              <a:t>methacrylate</a:t>
            </a:r>
            <a:r>
              <a:rPr lang="en-US" sz="3000" dirty="0">
                <a:solidFill>
                  <a:schemeClr val="tx1"/>
                </a:solidFill>
                <a:cs typeface="Calibri"/>
              </a:rPr>
              <a:t> monomers in combination with an interchangeable bridge, like </a:t>
            </a:r>
            <a:r>
              <a:rPr lang="en-US" sz="3000" dirty="0">
                <a:solidFill>
                  <a:srgbClr val="C00000"/>
                </a:solidFill>
                <a:cs typeface="Calibri"/>
              </a:rPr>
              <a:t>TEG (</a:t>
            </a:r>
            <a:r>
              <a:rPr lang="en-US" sz="3000" dirty="0" err="1">
                <a:solidFill>
                  <a:srgbClr val="C00000"/>
                </a:solidFill>
                <a:cs typeface="Calibri"/>
              </a:rPr>
              <a:t>triethylene</a:t>
            </a:r>
            <a:r>
              <a:rPr lang="en-US" sz="3000" dirty="0">
                <a:solidFill>
                  <a:srgbClr val="C00000"/>
                </a:solidFill>
                <a:cs typeface="Calibri"/>
              </a:rPr>
              <a:t> glycol)</a:t>
            </a:r>
            <a:r>
              <a:rPr lang="en-US" sz="3000" dirty="0">
                <a:solidFill>
                  <a:schemeClr val="tx1"/>
                </a:solidFill>
                <a:cs typeface="Calibri"/>
              </a:rPr>
              <a:t> or </a:t>
            </a:r>
            <a:r>
              <a:rPr lang="en-US" sz="3000" dirty="0" err="1">
                <a:solidFill>
                  <a:srgbClr val="EB62F7"/>
                </a:solidFill>
                <a:cs typeface="Calibri"/>
              </a:rPr>
              <a:t>BisA</a:t>
            </a:r>
            <a:r>
              <a:rPr lang="en-US" sz="3000" dirty="0">
                <a:solidFill>
                  <a:schemeClr val="tx1"/>
                </a:solidFill>
                <a:cs typeface="Calibri"/>
              </a:rPr>
              <a:t> to form polymer chains (see Figures 1 and 2). </a:t>
            </a:r>
          </a:p>
          <a:p>
            <a:endParaRPr lang="en-US" sz="3000" dirty="0">
              <a:solidFill>
                <a:schemeClr val="tx1"/>
              </a:solidFill>
              <a:cs typeface="Calibri"/>
            </a:endParaRPr>
          </a:p>
          <a:p>
            <a:pPr marL="457200" indent="-457200">
              <a:buFontTx/>
              <a:buChar char="-"/>
            </a:pPr>
            <a:endParaRPr lang="en-US" sz="3000" dirty="0">
              <a:solidFill>
                <a:schemeClr val="tx1"/>
              </a:solidFill>
              <a:cs typeface="Calibri"/>
            </a:endParaRPr>
          </a:p>
          <a:p>
            <a:pPr marL="457200" indent="-457200">
              <a:buFontTx/>
              <a:buChar char="-"/>
            </a:pPr>
            <a:endParaRPr lang="en-US" sz="3000" dirty="0">
              <a:solidFill>
                <a:schemeClr val="tx1"/>
              </a:solidFill>
              <a:cs typeface="Calibri"/>
            </a:endParaRPr>
          </a:p>
          <a:p>
            <a:pPr marL="457200" indent="-457200">
              <a:buFontTx/>
              <a:buChar char="-"/>
            </a:pPr>
            <a:endParaRPr lang="en-US" sz="3000" dirty="0">
              <a:solidFill>
                <a:schemeClr val="tx1"/>
              </a:solidFill>
              <a:cs typeface="Calibri"/>
            </a:endParaRPr>
          </a:p>
          <a:p>
            <a:pPr marL="457200" indent="-457200">
              <a:buFontTx/>
              <a:buChar char="-"/>
            </a:pPr>
            <a:endParaRPr lang="en-US" sz="3000" dirty="0">
              <a:solidFill>
                <a:schemeClr val="tx1"/>
              </a:solidFill>
              <a:cs typeface="Calibri"/>
            </a:endParaRPr>
          </a:p>
          <a:p>
            <a:endParaRPr lang="en-US" sz="3000" dirty="0">
              <a:solidFill>
                <a:schemeClr val="tx1"/>
              </a:solidFill>
              <a:cs typeface="Calibri"/>
            </a:endParaRPr>
          </a:p>
          <a:p>
            <a:pPr marL="457200" indent="-457200">
              <a:buFontTx/>
              <a:buChar char="-"/>
            </a:pPr>
            <a:r>
              <a:rPr lang="en-US" sz="3000" dirty="0">
                <a:solidFill>
                  <a:schemeClr val="tx1"/>
                </a:solidFill>
                <a:cs typeface="Calibri"/>
              </a:rPr>
              <a:t>These, or similar, monomers will come together to make the building blocks for the molecule used in this study known as </a:t>
            </a:r>
            <a:r>
              <a:rPr lang="en-US" sz="3000" dirty="0" err="1">
                <a:solidFill>
                  <a:schemeClr val="tx1"/>
                </a:solidFill>
                <a:cs typeface="Calibri"/>
              </a:rPr>
              <a:t>Triethylene</a:t>
            </a:r>
            <a:r>
              <a:rPr lang="en-US" sz="3000" dirty="0">
                <a:solidFill>
                  <a:schemeClr val="tx1"/>
                </a:solidFill>
                <a:cs typeface="Calibri"/>
              </a:rPr>
              <a:t> glycol </a:t>
            </a:r>
            <a:r>
              <a:rPr lang="en-US" sz="3000" dirty="0" err="1">
                <a:solidFill>
                  <a:schemeClr val="tx1"/>
                </a:solidFill>
                <a:cs typeface="Calibri"/>
              </a:rPr>
              <a:t>dimethylacrylate</a:t>
            </a:r>
            <a:r>
              <a:rPr lang="en-US" sz="3000" dirty="0">
                <a:solidFill>
                  <a:schemeClr val="tx1"/>
                </a:solidFill>
                <a:cs typeface="Calibri"/>
              </a:rPr>
              <a:t> (TEG-DMA) seen in Figure 2.</a:t>
            </a:r>
          </a:p>
          <a:p>
            <a:pPr marL="457200" indent="-457200">
              <a:buFontTx/>
              <a:buChar char="-"/>
            </a:pPr>
            <a:endParaRPr lang="en-US" sz="5000" dirty="0">
              <a:cs typeface="Calibri"/>
            </a:endParaRPr>
          </a:p>
          <a:p>
            <a:endParaRPr lang="en-US" sz="5000" dirty="0">
              <a:cs typeface="Calibri"/>
            </a:endParaRPr>
          </a:p>
          <a:p>
            <a:endParaRPr lang="en-US" dirty="0">
              <a:solidFill>
                <a:schemeClr val="tx1"/>
              </a:solidFill>
              <a:cs typeface="Calibri"/>
            </a:endParaRPr>
          </a:p>
          <a:p>
            <a:r>
              <a:rPr lang="en-US" dirty="0">
                <a:solidFill>
                  <a:schemeClr val="tx1"/>
                </a:solidFill>
                <a:cs typeface="Calibri"/>
              </a:rPr>
              <a:t>             Figure 2. TEG-DMA molecule with individual components highlighted in their respective </a:t>
            </a:r>
            <a:r>
              <a:rPr lang="en-US" dirty="0" err="1">
                <a:solidFill>
                  <a:schemeClr val="tx1"/>
                </a:solidFill>
                <a:cs typeface="Calibri"/>
              </a:rPr>
              <a:t>colours</a:t>
            </a:r>
            <a:endParaRPr lang="en-US" dirty="0">
              <a:solidFill>
                <a:schemeClr val="tx1"/>
              </a:solidFill>
              <a:cs typeface="Calibri"/>
            </a:endParaRPr>
          </a:p>
          <a:p>
            <a:pPr marL="457200" indent="-457200">
              <a:buFontTx/>
              <a:buChar char="-"/>
            </a:pPr>
            <a:endParaRPr lang="en-US" sz="5000" dirty="0">
              <a:cs typeface="Calibri"/>
            </a:endParaRPr>
          </a:p>
          <a:p>
            <a:pPr marL="457200" indent="-457200">
              <a:buFontTx/>
              <a:buChar char="-"/>
            </a:pPr>
            <a:endParaRPr lang="en-US" sz="5000" dirty="0">
              <a:cs typeface="Calibri"/>
            </a:endParaRPr>
          </a:p>
          <a:p>
            <a:endParaRPr lang="en-US" sz="5000" dirty="0">
              <a:cs typeface="Calibri"/>
            </a:endParaRPr>
          </a:p>
        </p:txBody>
      </p:sp>
      <p:sp>
        <p:nvSpPr>
          <p:cNvPr id="15" name="TextBox 14">
            <a:extLst>
              <a:ext uri="{FF2B5EF4-FFF2-40B4-BE49-F238E27FC236}">
                <a16:creationId xmlns:a16="http://schemas.microsoft.com/office/drawing/2014/main" id="{F70C9C04-1E73-4E14-9B7A-B6C86B685C18}"/>
              </a:ext>
            </a:extLst>
          </p:cNvPr>
          <p:cNvSpPr txBox="1"/>
          <p:nvPr/>
        </p:nvSpPr>
        <p:spPr>
          <a:xfrm>
            <a:off x="345156" y="11592533"/>
            <a:ext cx="9820682" cy="369332"/>
          </a:xfrm>
          <a:prstGeom prst="rect">
            <a:avLst/>
          </a:prstGeom>
          <a:noFill/>
        </p:spPr>
        <p:txBody>
          <a:bodyPr wrap="square" lIns="91440" tIns="45720" rIns="91440" bIns="45720" rtlCol="0" anchor="t">
            <a:spAutoFit/>
          </a:bodyPr>
          <a:lstStyle/>
          <a:p>
            <a:pPr algn="ctr"/>
            <a:r>
              <a:rPr lang="en-US"/>
              <a:t>Figure 1. Monomer building blocks for dental polymers</a:t>
            </a:r>
          </a:p>
        </p:txBody>
      </p:sp>
      <p:sp>
        <p:nvSpPr>
          <p:cNvPr id="22" name="Rectangle 2">
            <a:extLst>
              <a:ext uri="{FF2B5EF4-FFF2-40B4-BE49-F238E27FC236}">
                <a16:creationId xmlns:a16="http://schemas.microsoft.com/office/drawing/2014/main" id="{0DD45196-3237-CE3B-E97D-DEF4595A2496}"/>
              </a:ext>
            </a:extLst>
          </p:cNvPr>
          <p:cNvSpPr>
            <a:spLocks noChangeArrowheads="1"/>
          </p:cNvSpPr>
          <p:nvPr/>
        </p:nvSpPr>
        <p:spPr bwMode="auto">
          <a:xfrm>
            <a:off x="0"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4" name="Rectangle 4">
            <a:extLst>
              <a:ext uri="{FF2B5EF4-FFF2-40B4-BE49-F238E27FC236}">
                <a16:creationId xmlns:a16="http://schemas.microsoft.com/office/drawing/2014/main" id="{A3909A34-E9AB-92E2-C7E1-63EDFCB48C23}"/>
              </a:ext>
            </a:extLst>
          </p:cNvPr>
          <p:cNvSpPr>
            <a:spLocks noChangeArrowheads="1"/>
          </p:cNvSpPr>
          <p:nvPr/>
        </p:nvSpPr>
        <p:spPr bwMode="auto">
          <a:xfrm>
            <a:off x="4876910" y="10227122"/>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pSp>
        <p:nvGrpSpPr>
          <p:cNvPr id="33" name="Group 32">
            <a:extLst>
              <a:ext uri="{FF2B5EF4-FFF2-40B4-BE49-F238E27FC236}">
                <a16:creationId xmlns:a16="http://schemas.microsoft.com/office/drawing/2014/main" id="{880B9C7C-0C46-8A91-4107-E843D1888B05}"/>
              </a:ext>
            </a:extLst>
          </p:cNvPr>
          <p:cNvGrpSpPr/>
          <p:nvPr/>
        </p:nvGrpSpPr>
        <p:grpSpPr>
          <a:xfrm>
            <a:off x="389843" y="17097267"/>
            <a:ext cx="11394299" cy="9090035"/>
            <a:chOff x="202189" y="8400750"/>
            <a:chExt cx="12426095" cy="9145316"/>
          </a:xfrm>
        </p:grpSpPr>
        <p:sp>
          <p:nvSpPr>
            <p:cNvPr id="19" name="TextBox 18">
              <a:extLst>
                <a:ext uri="{FF2B5EF4-FFF2-40B4-BE49-F238E27FC236}">
                  <a16:creationId xmlns:a16="http://schemas.microsoft.com/office/drawing/2014/main" id="{7EA104C4-17CC-B65F-5E5B-1B81A60F5ABB}"/>
                </a:ext>
              </a:extLst>
            </p:cNvPr>
            <p:cNvSpPr txBox="1"/>
            <p:nvPr/>
          </p:nvSpPr>
          <p:spPr>
            <a:xfrm>
              <a:off x="202189" y="8400750"/>
              <a:ext cx="11041793" cy="3653849"/>
            </a:xfrm>
            <a:prstGeom prst="rect">
              <a:avLst/>
            </a:prstGeom>
            <a:noFill/>
          </p:spPr>
          <p:txBody>
            <a:bodyPr wrap="square" lIns="91440" tIns="45720" rIns="91440" bIns="45720" rtlCol="0" anchor="t">
              <a:spAutoFit/>
            </a:bodyPr>
            <a:lstStyle/>
            <a:p>
              <a:pPr algn="ctr"/>
              <a:r>
                <a:rPr lang="en-US" sz="5000"/>
                <a:t>Background</a:t>
              </a:r>
              <a:endParaRPr lang="en-US" sz="5000">
                <a:cs typeface="Calibri"/>
              </a:endParaRPr>
            </a:p>
            <a:p>
              <a:r>
                <a:rPr lang="en-US" sz="3000"/>
                <a:t>In the Organic Chemistry 1 course, students are introduced to polymerization along with radical reactions. This, along with the student's knowledge of frequency or wavelength catalyzed reactions (a proposed reaction can be seen in Figure 3) will be used to help students visual the ongoing reaction of this experiment.</a:t>
              </a:r>
            </a:p>
          </p:txBody>
        </p:sp>
        <p:sp>
          <p:nvSpPr>
            <p:cNvPr id="32" name="TextBox 31">
              <a:extLst>
                <a:ext uri="{FF2B5EF4-FFF2-40B4-BE49-F238E27FC236}">
                  <a16:creationId xmlns:a16="http://schemas.microsoft.com/office/drawing/2014/main" id="{49689DD9-1516-DE5A-97D6-6E9D4BC3B97B}"/>
                </a:ext>
              </a:extLst>
            </p:cNvPr>
            <p:cNvSpPr txBox="1"/>
            <p:nvPr/>
          </p:nvSpPr>
          <p:spPr>
            <a:xfrm>
              <a:off x="2499957" y="17145956"/>
              <a:ext cx="10128327" cy="400110"/>
            </a:xfrm>
            <a:prstGeom prst="rect">
              <a:avLst/>
            </a:prstGeom>
            <a:noFill/>
          </p:spPr>
          <p:txBody>
            <a:bodyPr wrap="square" rtlCol="0">
              <a:spAutoFit/>
            </a:bodyPr>
            <a:lstStyle/>
            <a:p>
              <a:r>
                <a:rPr lang="en-US" sz="2000"/>
                <a:t>Figure 3. Proposed light-activated radical reaction for polymerization</a:t>
              </a:r>
              <a:endParaRPr lang="en-CA" sz="2000"/>
            </a:p>
          </p:txBody>
        </p:sp>
      </p:grpSp>
      <p:pic>
        <p:nvPicPr>
          <p:cNvPr id="34" name="Picture 6">
            <a:extLst>
              <a:ext uri="{FF2B5EF4-FFF2-40B4-BE49-F238E27FC236}">
                <a16:creationId xmlns:a16="http://schemas.microsoft.com/office/drawing/2014/main" id="{E2C51A6D-6CFA-1590-7402-F6AB516B56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47068" y="27286625"/>
            <a:ext cx="4373001" cy="46402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preview">
            <a:extLst>
              <a:ext uri="{FF2B5EF4-FFF2-40B4-BE49-F238E27FC236}">
                <a16:creationId xmlns:a16="http://schemas.microsoft.com/office/drawing/2014/main" id="{CCFBF8E8-2B1E-E981-CD20-09D695CF0C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53717" y="27286623"/>
            <a:ext cx="3443950" cy="46402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376BC34-119C-6847-D569-AE2CCE4D7AB4}"/>
              </a:ext>
            </a:extLst>
          </p:cNvPr>
          <p:cNvSpPr txBox="1"/>
          <p:nvPr/>
        </p:nvSpPr>
        <p:spPr>
          <a:xfrm>
            <a:off x="14471543" y="31926876"/>
            <a:ext cx="5697052" cy="369332"/>
          </a:xfrm>
          <a:prstGeom prst="rect">
            <a:avLst/>
          </a:prstGeom>
          <a:noFill/>
        </p:spPr>
        <p:txBody>
          <a:bodyPr wrap="square" rtlCol="0">
            <a:spAutoFit/>
          </a:bodyPr>
          <a:lstStyle/>
          <a:p>
            <a:r>
              <a:rPr lang="en-US"/>
              <a:t>Figure 4. Light and cork stand setup for curing samples</a:t>
            </a:r>
            <a:endParaRPr lang="en-CA"/>
          </a:p>
        </p:txBody>
      </p:sp>
      <p:pic>
        <p:nvPicPr>
          <p:cNvPr id="43" name="Picture 42" descr="A group of plastic containers with different colors&#10;&#10;Description automatically generated">
            <a:extLst>
              <a:ext uri="{FF2B5EF4-FFF2-40B4-BE49-F238E27FC236}">
                <a16:creationId xmlns:a16="http://schemas.microsoft.com/office/drawing/2014/main" id="{2610B1A4-FA35-8712-C8C4-6C8B451CA6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37150690" y="4821202"/>
            <a:ext cx="3792022" cy="6827383"/>
          </a:xfrm>
          <a:prstGeom prst="rect">
            <a:avLst/>
          </a:prstGeom>
        </p:spPr>
      </p:pic>
      <p:sp>
        <p:nvSpPr>
          <p:cNvPr id="46" name="TextBox 45">
            <a:extLst>
              <a:ext uri="{FF2B5EF4-FFF2-40B4-BE49-F238E27FC236}">
                <a16:creationId xmlns:a16="http://schemas.microsoft.com/office/drawing/2014/main" id="{91EF4905-7977-040E-94FB-4EFDC3E0D2CC}"/>
              </a:ext>
            </a:extLst>
          </p:cNvPr>
          <p:cNvSpPr txBox="1"/>
          <p:nvPr/>
        </p:nvSpPr>
        <p:spPr>
          <a:xfrm>
            <a:off x="22822925" y="10078068"/>
            <a:ext cx="20435937" cy="3539430"/>
          </a:xfrm>
          <a:prstGeom prst="rect">
            <a:avLst/>
          </a:prstGeom>
          <a:noFill/>
        </p:spPr>
        <p:txBody>
          <a:bodyPr wrap="square" rtlCol="0">
            <a:spAutoFit/>
          </a:bodyPr>
          <a:lstStyle/>
          <a:p>
            <a:pPr algn="ctr"/>
            <a:r>
              <a:rPr lang="en-US" sz="2800"/>
              <a:t>Figure 5. Above we see the before cure and after cure results of our three trials</a:t>
            </a:r>
          </a:p>
          <a:p>
            <a:endParaRPr lang="en-US" sz="2800"/>
          </a:p>
          <a:p>
            <a:r>
              <a:rPr lang="en-US" sz="2800" u="sng"/>
              <a:t>After curing, the three trials were observed to have various effects:</a:t>
            </a:r>
          </a:p>
          <a:p>
            <a:pPr marL="285750" indent="-285750">
              <a:buFontTx/>
              <a:buChar char="-"/>
            </a:pPr>
            <a:r>
              <a:rPr lang="en-US" sz="2800"/>
              <a:t>Trial 1 (45% filler) was the most successful. Best viscosity before curing, and after curing it became a hard solid that neither crumbled nor squished easily. </a:t>
            </a:r>
          </a:p>
          <a:p>
            <a:pPr marL="285750" indent="-285750">
              <a:buFontTx/>
              <a:buChar char="-"/>
            </a:pPr>
            <a:r>
              <a:rPr lang="en-US" sz="2800"/>
              <a:t>Trial 2 (no filler) kept its liquid shape but did not seem to cure into a hard solid. Instead, it remained like a firm Jell-O.</a:t>
            </a:r>
          </a:p>
          <a:p>
            <a:pPr marL="285750" indent="-285750">
              <a:buFontTx/>
              <a:buChar char="-"/>
            </a:pPr>
            <a:r>
              <a:rPr lang="en-US" sz="2800"/>
              <a:t>Trial 3 became very crumbly and, while somewhat hard, could be crushed and broken down relatively easy.</a:t>
            </a:r>
          </a:p>
          <a:p>
            <a:pPr marL="285750" indent="-285750">
              <a:buFontTx/>
              <a:buChar char="-"/>
            </a:pPr>
            <a:endParaRPr lang="en-CA" sz="2800"/>
          </a:p>
        </p:txBody>
      </p:sp>
      <p:pic>
        <p:nvPicPr>
          <p:cNvPr id="48" name="Picture 47">
            <a:extLst>
              <a:ext uri="{FF2B5EF4-FFF2-40B4-BE49-F238E27FC236}">
                <a16:creationId xmlns:a16="http://schemas.microsoft.com/office/drawing/2014/main" id="{06B60A82-09FC-EEC8-474B-1115F42EDE19}"/>
              </a:ext>
            </a:extLst>
          </p:cNvPr>
          <p:cNvPicPr>
            <a:picLocks noChangeAspect="1"/>
          </p:cNvPicPr>
          <p:nvPr/>
        </p:nvPicPr>
        <p:blipFill>
          <a:blip r:embed="rId11"/>
          <a:stretch>
            <a:fillRect/>
          </a:stretch>
        </p:blipFill>
        <p:spPr>
          <a:xfrm>
            <a:off x="23366971" y="14357136"/>
            <a:ext cx="8611170" cy="5118782"/>
          </a:xfrm>
          <a:prstGeom prst="rect">
            <a:avLst/>
          </a:prstGeom>
        </p:spPr>
      </p:pic>
      <p:graphicFrame>
        <p:nvGraphicFramePr>
          <p:cNvPr id="55" name="Object 54">
            <a:extLst>
              <a:ext uri="{FF2B5EF4-FFF2-40B4-BE49-F238E27FC236}">
                <a16:creationId xmlns:a16="http://schemas.microsoft.com/office/drawing/2014/main" id="{A964CDF3-3217-B05C-A86C-93A4A2C11D78}"/>
              </a:ext>
            </a:extLst>
          </p:cNvPr>
          <p:cNvGraphicFramePr>
            <a:graphicFrameLocks noChangeAspect="1"/>
          </p:cNvGraphicFramePr>
          <p:nvPr>
            <p:extLst>
              <p:ext uri="{D42A27DB-BD31-4B8C-83A1-F6EECF244321}">
                <p14:modId xmlns:p14="http://schemas.microsoft.com/office/powerpoint/2010/main" val="729211552"/>
              </p:ext>
            </p:extLst>
          </p:nvPr>
        </p:nvGraphicFramePr>
        <p:xfrm>
          <a:off x="780294" y="9939258"/>
          <a:ext cx="1846867" cy="1564707"/>
        </p:xfrm>
        <a:graphic>
          <a:graphicData uri="http://schemas.openxmlformats.org/presentationml/2006/ole">
            <mc:AlternateContent xmlns:mc="http://schemas.openxmlformats.org/markup-compatibility/2006">
              <mc:Choice xmlns:v="urn:schemas-microsoft-com:vml" Requires="v">
                <p:oleObj name="ChemDoodle OLE" r:id="rId12" imgW="914400" imgH="774720" progId="CHEMDOODLEOLE.ChemDoodleEmbeddedObject.1">
                  <p:embed/>
                </p:oleObj>
              </mc:Choice>
              <mc:Fallback>
                <p:oleObj name="ChemDoodle OLE" r:id="rId12" imgW="914400" imgH="774720" progId="CHEMDOODLEOLE.ChemDoodleEmbeddedObject.1">
                  <p:embed/>
                  <p:pic>
                    <p:nvPicPr>
                      <p:cNvPr id="55" name="Object 54">
                        <a:extLst>
                          <a:ext uri="{FF2B5EF4-FFF2-40B4-BE49-F238E27FC236}">
                            <a16:creationId xmlns:a16="http://schemas.microsoft.com/office/drawing/2014/main" id="{A964CDF3-3217-B05C-A86C-93A4A2C11D78}"/>
                          </a:ext>
                        </a:extLst>
                      </p:cNvPr>
                      <p:cNvPicPr/>
                      <p:nvPr/>
                    </p:nvPicPr>
                    <p:blipFill>
                      <a:blip r:embed="rId13"/>
                      <a:stretch>
                        <a:fillRect/>
                      </a:stretch>
                    </p:blipFill>
                    <p:spPr>
                      <a:xfrm>
                        <a:off x="780294" y="9939258"/>
                        <a:ext cx="1846867" cy="1564707"/>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282D36AE-3E8F-E42E-2EB8-C4CDC8A80722}"/>
              </a:ext>
            </a:extLst>
          </p:cNvPr>
          <p:cNvGraphicFramePr>
            <a:graphicFrameLocks noChangeAspect="1"/>
          </p:cNvGraphicFramePr>
          <p:nvPr>
            <p:extLst>
              <p:ext uri="{D42A27DB-BD31-4B8C-83A1-F6EECF244321}">
                <p14:modId xmlns:p14="http://schemas.microsoft.com/office/powerpoint/2010/main" val="986588171"/>
              </p:ext>
            </p:extLst>
          </p:nvPr>
        </p:nvGraphicFramePr>
        <p:xfrm>
          <a:off x="2807011" y="10526424"/>
          <a:ext cx="3862122" cy="779332"/>
        </p:xfrm>
        <a:graphic>
          <a:graphicData uri="http://schemas.openxmlformats.org/presentationml/2006/ole">
            <mc:AlternateContent xmlns:mc="http://schemas.openxmlformats.org/markup-compatibility/2006">
              <mc:Choice xmlns:v="urn:schemas-microsoft-com:vml" Requires="v">
                <p:oleObj name="ChemDoodle OLE" r:id="rId14" imgW="2400480" imgH="330120" progId="CHEMDOODLEOLE.ChemDoodleEmbeddedObject.1">
                  <p:embed/>
                </p:oleObj>
              </mc:Choice>
              <mc:Fallback>
                <p:oleObj name="ChemDoodle OLE" r:id="rId14" imgW="2400480" imgH="330120" progId="CHEMDOODLEOLE.ChemDoodleEmbeddedObject.1">
                  <p:embed/>
                  <p:pic>
                    <p:nvPicPr>
                      <p:cNvPr id="56" name="Object 55">
                        <a:extLst>
                          <a:ext uri="{FF2B5EF4-FFF2-40B4-BE49-F238E27FC236}">
                            <a16:creationId xmlns:a16="http://schemas.microsoft.com/office/drawing/2014/main" id="{282D36AE-3E8F-E42E-2EB8-C4CDC8A80722}"/>
                          </a:ext>
                        </a:extLst>
                      </p:cNvPr>
                      <p:cNvPicPr/>
                      <p:nvPr/>
                    </p:nvPicPr>
                    <p:blipFill>
                      <a:blip r:embed="rId15"/>
                      <a:stretch>
                        <a:fillRect/>
                      </a:stretch>
                    </p:blipFill>
                    <p:spPr>
                      <a:xfrm>
                        <a:off x="2807011" y="10526424"/>
                        <a:ext cx="3862122" cy="779332"/>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08FEEAF5-8FA6-C4C0-BEB3-93252B825470}"/>
              </a:ext>
            </a:extLst>
          </p:cNvPr>
          <p:cNvGraphicFramePr>
            <a:graphicFrameLocks noChangeAspect="1"/>
          </p:cNvGraphicFramePr>
          <p:nvPr>
            <p:extLst>
              <p:ext uri="{D42A27DB-BD31-4B8C-83A1-F6EECF244321}">
                <p14:modId xmlns:p14="http://schemas.microsoft.com/office/powerpoint/2010/main" val="3807431386"/>
              </p:ext>
            </p:extLst>
          </p:nvPr>
        </p:nvGraphicFramePr>
        <p:xfrm>
          <a:off x="2056351" y="14425316"/>
          <a:ext cx="6398291" cy="1587546"/>
        </p:xfrm>
        <a:graphic>
          <a:graphicData uri="http://schemas.openxmlformats.org/presentationml/2006/ole">
            <mc:AlternateContent xmlns:mc="http://schemas.openxmlformats.org/markup-compatibility/2006">
              <mc:Choice xmlns:v="urn:schemas-microsoft-com:vml" Requires="v">
                <p:oleObj name="ChemDoodle OLE" r:id="rId16" imgW="3378240" imgH="838080" progId="CHEMDOODLEOLE.ChemDoodleEmbeddedObject.1">
                  <p:embed/>
                </p:oleObj>
              </mc:Choice>
              <mc:Fallback>
                <p:oleObj name="ChemDoodle OLE" r:id="rId16" imgW="3378240" imgH="838080" progId="CHEMDOODLEOLE.ChemDoodleEmbeddedObject.1">
                  <p:embed/>
                  <p:pic>
                    <p:nvPicPr>
                      <p:cNvPr id="58" name="Object 57">
                        <a:extLst>
                          <a:ext uri="{FF2B5EF4-FFF2-40B4-BE49-F238E27FC236}">
                            <a16:creationId xmlns:a16="http://schemas.microsoft.com/office/drawing/2014/main" id="{08FEEAF5-8FA6-C4C0-BEB3-93252B825470}"/>
                          </a:ext>
                        </a:extLst>
                      </p:cNvPr>
                      <p:cNvPicPr/>
                      <p:nvPr/>
                    </p:nvPicPr>
                    <p:blipFill>
                      <a:blip r:embed="rId17"/>
                      <a:stretch>
                        <a:fillRect/>
                      </a:stretch>
                    </p:blipFill>
                    <p:spPr>
                      <a:xfrm>
                        <a:off x="2056351" y="14425316"/>
                        <a:ext cx="6398291" cy="1587546"/>
                      </a:xfrm>
                      <a:prstGeom prst="rect">
                        <a:avLst/>
                      </a:prstGeom>
                    </p:spPr>
                  </p:pic>
                </p:oleObj>
              </mc:Fallback>
            </mc:AlternateContent>
          </a:graphicData>
        </a:graphic>
      </p:graphicFrame>
      <p:grpSp>
        <p:nvGrpSpPr>
          <p:cNvPr id="62" name="Group 61">
            <a:extLst>
              <a:ext uri="{FF2B5EF4-FFF2-40B4-BE49-F238E27FC236}">
                <a16:creationId xmlns:a16="http://schemas.microsoft.com/office/drawing/2014/main" id="{9AE32377-060F-349D-2CAA-72C5AD986E2A}"/>
              </a:ext>
            </a:extLst>
          </p:cNvPr>
          <p:cNvGrpSpPr/>
          <p:nvPr/>
        </p:nvGrpSpPr>
        <p:grpSpPr>
          <a:xfrm>
            <a:off x="23466691" y="6634107"/>
            <a:ext cx="6443785" cy="3496797"/>
            <a:chOff x="22151527" y="6663300"/>
            <a:chExt cx="6118693" cy="3363209"/>
          </a:xfrm>
        </p:grpSpPr>
        <p:pic>
          <p:nvPicPr>
            <p:cNvPr id="37" name="Picture 36">
              <a:extLst>
                <a:ext uri="{FF2B5EF4-FFF2-40B4-BE49-F238E27FC236}">
                  <a16:creationId xmlns:a16="http://schemas.microsoft.com/office/drawing/2014/main" id="{F15F3F69-0EAA-35C6-DF39-36243FD81CFC}"/>
                </a:ext>
              </a:extLst>
            </p:cNvPr>
            <p:cNvPicPr>
              <a:picLocks noChangeAspect="1"/>
            </p:cNvPicPr>
            <p:nvPr/>
          </p:nvPicPr>
          <p:blipFill>
            <a:blip r:embed="rId18"/>
            <a:stretch>
              <a:fillRect/>
            </a:stretch>
          </p:blipFill>
          <p:spPr>
            <a:xfrm>
              <a:off x="22151527" y="6663300"/>
              <a:ext cx="6118693" cy="3363209"/>
            </a:xfrm>
            <a:prstGeom prst="rect">
              <a:avLst/>
            </a:prstGeom>
          </p:spPr>
        </p:pic>
        <p:sp>
          <p:nvSpPr>
            <p:cNvPr id="59" name="TextBox 58">
              <a:extLst>
                <a:ext uri="{FF2B5EF4-FFF2-40B4-BE49-F238E27FC236}">
                  <a16:creationId xmlns:a16="http://schemas.microsoft.com/office/drawing/2014/main" id="{1522B346-F11D-70D1-D960-11191B29FFBF}"/>
                </a:ext>
              </a:extLst>
            </p:cNvPr>
            <p:cNvSpPr txBox="1"/>
            <p:nvPr/>
          </p:nvSpPr>
          <p:spPr>
            <a:xfrm>
              <a:off x="27294029" y="8727159"/>
              <a:ext cx="485775" cy="3728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t>T3</a:t>
              </a:r>
              <a:endParaRPr lang="en-CA"/>
            </a:p>
          </p:txBody>
        </p:sp>
        <p:sp>
          <p:nvSpPr>
            <p:cNvPr id="60" name="TextBox 59">
              <a:extLst>
                <a:ext uri="{FF2B5EF4-FFF2-40B4-BE49-F238E27FC236}">
                  <a16:creationId xmlns:a16="http://schemas.microsoft.com/office/drawing/2014/main" id="{402750AE-DF51-EFC9-90EF-0E31B02796A7}"/>
                </a:ext>
              </a:extLst>
            </p:cNvPr>
            <p:cNvSpPr txBox="1"/>
            <p:nvPr/>
          </p:nvSpPr>
          <p:spPr>
            <a:xfrm>
              <a:off x="24527985" y="7972006"/>
              <a:ext cx="485775" cy="3728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t>T2</a:t>
              </a:r>
              <a:endParaRPr lang="en-CA"/>
            </a:p>
          </p:txBody>
        </p:sp>
        <p:sp>
          <p:nvSpPr>
            <p:cNvPr id="61" name="TextBox 60">
              <a:extLst>
                <a:ext uri="{FF2B5EF4-FFF2-40B4-BE49-F238E27FC236}">
                  <a16:creationId xmlns:a16="http://schemas.microsoft.com/office/drawing/2014/main" id="{07CDBD85-5896-5773-D241-C74093A8B0D7}"/>
                </a:ext>
              </a:extLst>
            </p:cNvPr>
            <p:cNvSpPr txBox="1"/>
            <p:nvPr/>
          </p:nvSpPr>
          <p:spPr>
            <a:xfrm>
              <a:off x="22987805" y="8269904"/>
              <a:ext cx="485775" cy="3728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t>T1</a:t>
              </a:r>
              <a:endParaRPr lang="en-CA"/>
            </a:p>
          </p:txBody>
        </p:sp>
      </p:grpSp>
      <p:sp>
        <p:nvSpPr>
          <p:cNvPr id="25" name="TextBox 24">
            <a:extLst>
              <a:ext uri="{FF2B5EF4-FFF2-40B4-BE49-F238E27FC236}">
                <a16:creationId xmlns:a16="http://schemas.microsoft.com/office/drawing/2014/main" id="{73D6BC73-F993-0DC7-FBCD-B18E92F003D1}"/>
              </a:ext>
            </a:extLst>
          </p:cNvPr>
          <p:cNvSpPr txBox="1"/>
          <p:nvPr/>
        </p:nvSpPr>
        <p:spPr>
          <a:xfrm>
            <a:off x="34051792" y="22469886"/>
            <a:ext cx="9655150" cy="5509200"/>
          </a:xfrm>
          <a:prstGeom prst="rect">
            <a:avLst/>
          </a:prstGeom>
          <a:noFill/>
        </p:spPr>
        <p:txBody>
          <a:bodyPr wrap="square" rtlCol="0">
            <a:spAutoFit/>
          </a:bodyPr>
          <a:lstStyle/>
          <a:p>
            <a:pPr algn="ctr"/>
            <a:r>
              <a:rPr lang="en-US" sz="5000"/>
              <a:t>Acknowledgements</a:t>
            </a:r>
          </a:p>
          <a:p>
            <a:r>
              <a:rPr lang="en-CA" sz="3000"/>
              <a:t>I would like to thank Dr. Bruno </a:t>
            </a:r>
            <a:r>
              <a:rPr lang="en-CA" sz="3000" err="1"/>
              <a:t>Cinel</a:t>
            </a:r>
            <a:r>
              <a:rPr lang="en-CA" sz="3000"/>
              <a:t> for being the main supervisor and providing me with the tools and support for this project. A thank you to my co-supervisor Dr. Jess Allingham as well.</a:t>
            </a:r>
          </a:p>
          <a:p>
            <a:endParaRPr lang="en-CA" sz="3000"/>
          </a:p>
          <a:p>
            <a:r>
              <a:rPr lang="en-CA" sz="3000"/>
              <a:t>Lastly, I would like to thank Dr. Michael Wentzel for offering guidance and insight into the research he and his team are doing on dental polymers as well. His video was a big help and inspiration.</a:t>
            </a:r>
          </a:p>
          <a:p>
            <a:endParaRPr lang="en-CA" sz="3200"/>
          </a:p>
        </p:txBody>
      </p:sp>
      <p:pic>
        <p:nvPicPr>
          <p:cNvPr id="13" name="Picture 12">
            <a:extLst>
              <a:ext uri="{FF2B5EF4-FFF2-40B4-BE49-F238E27FC236}">
                <a16:creationId xmlns:a16="http://schemas.microsoft.com/office/drawing/2014/main" id="{559B4657-BCF8-5732-6967-81EDD89E9C6D}"/>
              </a:ext>
            </a:extLst>
          </p:cNvPr>
          <p:cNvPicPr>
            <a:picLocks noChangeAspect="1"/>
          </p:cNvPicPr>
          <p:nvPr/>
        </p:nvPicPr>
        <p:blipFill>
          <a:blip r:embed="rId19"/>
          <a:stretch>
            <a:fillRect/>
          </a:stretch>
        </p:blipFill>
        <p:spPr>
          <a:xfrm>
            <a:off x="154166" y="21152633"/>
            <a:ext cx="6102743" cy="2064479"/>
          </a:xfrm>
          <a:prstGeom prst="rect">
            <a:avLst/>
          </a:prstGeom>
        </p:spPr>
      </p:pic>
      <p:pic>
        <p:nvPicPr>
          <p:cNvPr id="27" name="Picture 26">
            <a:extLst>
              <a:ext uri="{FF2B5EF4-FFF2-40B4-BE49-F238E27FC236}">
                <a16:creationId xmlns:a16="http://schemas.microsoft.com/office/drawing/2014/main" id="{4DDBDB70-AE41-0A43-408F-F1AA1D478C1C}"/>
              </a:ext>
            </a:extLst>
          </p:cNvPr>
          <p:cNvPicPr>
            <a:picLocks noChangeAspect="1"/>
          </p:cNvPicPr>
          <p:nvPr/>
        </p:nvPicPr>
        <p:blipFill>
          <a:blip r:embed="rId20"/>
          <a:stretch>
            <a:fillRect/>
          </a:stretch>
        </p:blipFill>
        <p:spPr>
          <a:xfrm>
            <a:off x="6476641" y="21152633"/>
            <a:ext cx="5907125" cy="2064479"/>
          </a:xfrm>
          <a:prstGeom prst="rect">
            <a:avLst/>
          </a:prstGeom>
        </p:spPr>
      </p:pic>
      <p:pic>
        <p:nvPicPr>
          <p:cNvPr id="30" name="Picture 29">
            <a:extLst>
              <a:ext uri="{FF2B5EF4-FFF2-40B4-BE49-F238E27FC236}">
                <a16:creationId xmlns:a16="http://schemas.microsoft.com/office/drawing/2014/main" id="{3A54DB4D-EE71-3C59-4432-DCDF9E847342}"/>
              </a:ext>
            </a:extLst>
          </p:cNvPr>
          <p:cNvPicPr>
            <a:picLocks noChangeAspect="1"/>
          </p:cNvPicPr>
          <p:nvPr/>
        </p:nvPicPr>
        <p:blipFill>
          <a:blip r:embed="rId21"/>
          <a:stretch>
            <a:fillRect/>
          </a:stretch>
        </p:blipFill>
        <p:spPr>
          <a:xfrm>
            <a:off x="154166" y="23396155"/>
            <a:ext cx="6102744" cy="2286905"/>
          </a:xfrm>
          <a:prstGeom prst="rect">
            <a:avLst/>
          </a:prstGeom>
        </p:spPr>
      </p:pic>
      <p:pic>
        <p:nvPicPr>
          <p:cNvPr id="36" name="Picture 35">
            <a:extLst>
              <a:ext uri="{FF2B5EF4-FFF2-40B4-BE49-F238E27FC236}">
                <a16:creationId xmlns:a16="http://schemas.microsoft.com/office/drawing/2014/main" id="{3835FB0D-906C-EF94-3084-FFE18C4FFDF7}"/>
              </a:ext>
            </a:extLst>
          </p:cNvPr>
          <p:cNvPicPr>
            <a:picLocks noChangeAspect="1"/>
          </p:cNvPicPr>
          <p:nvPr/>
        </p:nvPicPr>
        <p:blipFill>
          <a:blip r:embed="rId22"/>
          <a:stretch>
            <a:fillRect/>
          </a:stretch>
        </p:blipFill>
        <p:spPr>
          <a:xfrm>
            <a:off x="6470454" y="23396155"/>
            <a:ext cx="5912904" cy="2286904"/>
          </a:xfrm>
          <a:prstGeom prst="rect">
            <a:avLst/>
          </a:prstGeom>
        </p:spPr>
      </p:pic>
      <p:sp>
        <p:nvSpPr>
          <p:cNvPr id="38" name="TextBox 37">
            <a:extLst>
              <a:ext uri="{FF2B5EF4-FFF2-40B4-BE49-F238E27FC236}">
                <a16:creationId xmlns:a16="http://schemas.microsoft.com/office/drawing/2014/main" id="{F614F424-4892-E874-1468-01E526D6EA27}"/>
              </a:ext>
            </a:extLst>
          </p:cNvPr>
          <p:cNvSpPr txBox="1"/>
          <p:nvPr/>
        </p:nvSpPr>
        <p:spPr>
          <a:xfrm>
            <a:off x="5955223" y="21109813"/>
            <a:ext cx="301686" cy="369332"/>
          </a:xfrm>
          <a:prstGeom prst="rect">
            <a:avLst/>
          </a:prstGeom>
          <a:noFill/>
        </p:spPr>
        <p:txBody>
          <a:bodyPr wrap="none" rtlCol="0">
            <a:spAutoFit/>
          </a:bodyPr>
          <a:lstStyle/>
          <a:p>
            <a:r>
              <a:rPr lang="en-US"/>
              <a:t>1</a:t>
            </a:r>
            <a:endParaRPr lang="en-CA"/>
          </a:p>
        </p:txBody>
      </p:sp>
      <p:sp>
        <p:nvSpPr>
          <p:cNvPr id="39" name="TextBox 38">
            <a:extLst>
              <a:ext uri="{FF2B5EF4-FFF2-40B4-BE49-F238E27FC236}">
                <a16:creationId xmlns:a16="http://schemas.microsoft.com/office/drawing/2014/main" id="{9618EECE-4BCE-4334-4D91-D2E724C9D4E4}"/>
              </a:ext>
            </a:extLst>
          </p:cNvPr>
          <p:cNvSpPr txBox="1"/>
          <p:nvPr/>
        </p:nvSpPr>
        <p:spPr>
          <a:xfrm>
            <a:off x="12094989" y="21109813"/>
            <a:ext cx="301686" cy="369332"/>
          </a:xfrm>
          <a:prstGeom prst="rect">
            <a:avLst/>
          </a:prstGeom>
          <a:noFill/>
        </p:spPr>
        <p:txBody>
          <a:bodyPr wrap="none" rtlCol="0">
            <a:spAutoFit/>
          </a:bodyPr>
          <a:lstStyle/>
          <a:p>
            <a:r>
              <a:rPr lang="en-US"/>
              <a:t>2</a:t>
            </a:r>
            <a:endParaRPr lang="en-CA"/>
          </a:p>
        </p:txBody>
      </p:sp>
      <p:sp>
        <p:nvSpPr>
          <p:cNvPr id="40" name="TextBox 39">
            <a:extLst>
              <a:ext uri="{FF2B5EF4-FFF2-40B4-BE49-F238E27FC236}">
                <a16:creationId xmlns:a16="http://schemas.microsoft.com/office/drawing/2014/main" id="{0B8C2C04-F172-60EF-B8BE-A3C0000B013D}"/>
              </a:ext>
            </a:extLst>
          </p:cNvPr>
          <p:cNvSpPr txBox="1"/>
          <p:nvPr/>
        </p:nvSpPr>
        <p:spPr>
          <a:xfrm>
            <a:off x="5970196" y="23339575"/>
            <a:ext cx="301686" cy="369332"/>
          </a:xfrm>
          <a:prstGeom prst="rect">
            <a:avLst/>
          </a:prstGeom>
          <a:noFill/>
        </p:spPr>
        <p:txBody>
          <a:bodyPr wrap="none" rtlCol="0">
            <a:spAutoFit/>
          </a:bodyPr>
          <a:lstStyle/>
          <a:p>
            <a:r>
              <a:rPr lang="en-US"/>
              <a:t>3</a:t>
            </a:r>
            <a:endParaRPr lang="en-CA"/>
          </a:p>
        </p:txBody>
      </p:sp>
      <p:sp>
        <p:nvSpPr>
          <p:cNvPr id="41" name="TextBox 40">
            <a:extLst>
              <a:ext uri="{FF2B5EF4-FFF2-40B4-BE49-F238E27FC236}">
                <a16:creationId xmlns:a16="http://schemas.microsoft.com/office/drawing/2014/main" id="{63357D6E-EE77-D4CF-79FC-7335AA13E32C}"/>
              </a:ext>
            </a:extLst>
          </p:cNvPr>
          <p:cNvSpPr txBox="1"/>
          <p:nvPr/>
        </p:nvSpPr>
        <p:spPr>
          <a:xfrm>
            <a:off x="12104458" y="23396155"/>
            <a:ext cx="301686" cy="369332"/>
          </a:xfrm>
          <a:prstGeom prst="rect">
            <a:avLst/>
          </a:prstGeom>
          <a:noFill/>
        </p:spPr>
        <p:txBody>
          <a:bodyPr wrap="none" rtlCol="0">
            <a:spAutoFit/>
          </a:bodyPr>
          <a:lstStyle/>
          <a:p>
            <a:r>
              <a:rPr lang="en-US"/>
              <a:t>4</a:t>
            </a:r>
            <a:endParaRPr lang="en-CA"/>
          </a:p>
        </p:txBody>
      </p:sp>
      <p:sp>
        <p:nvSpPr>
          <p:cNvPr id="44" name="TextBox 43">
            <a:extLst>
              <a:ext uri="{FF2B5EF4-FFF2-40B4-BE49-F238E27FC236}">
                <a16:creationId xmlns:a16="http://schemas.microsoft.com/office/drawing/2014/main" id="{FBCB4D9D-A943-D9D6-135E-46CF20F835BF}"/>
              </a:ext>
            </a:extLst>
          </p:cNvPr>
          <p:cNvSpPr txBox="1"/>
          <p:nvPr/>
        </p:nvSpPr>
        <p:spPr>
          <a:xfrm>
            <a:off x="37096028" y="6399440"/>
            <a:ext cx="10587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a:t>T1</a:t>
            </a:r>
            <a:endParaRPr lang="en-CA" sz="3600"/>
          </a:p>
        </p:txBody>
      </p:sp>
      <p:sp>
        <p:nvSpPr>
          <p:cNvPr id="45" name="TextBox 44">
            <a:extLst>
              <a:ext uri="{FF2B5EF4-FFF2-40B4-BE49-F238E27FC236}">
                <a16:creationId xmlns:a16="http://schemas.microsoft.com/office/drawing/2014/main" id="{415EFDDD-28A4-799F-E66E-B46267C5531E}"/>
              </a:ext>
            </a:extLst>
          </p:cNvPr>
          <p:cNvSpPr txBox="1"/>
          <p:nvPr/>
        </p:nvSpPr>
        <p:spPr>
          <a:xfrm>
            <a:off x="38697932" y="6399439"/>
            <a:ext cx="10587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a:t>T2</a:t>
            </a:r>
            <a:endParaRPr lang="en-CA" sz="3600"/>
          </a:p>
        </p:txBody>
      </p:sp>
      <p:sp>
        <p:nvSpPr>
          <p:cNvPr id="47" name="TextBox 46">
            <a:extLst>
              <a:ext uri="{FF2B5EF4-FFF2-40B4-BE49-F238E27FC236}">
                <a16:creationId xmlns:a16="http://schemas.microsoft.com/office/drawing/2014/main" id="{17B3EB02-CCE4-E768-CB8A-BAD8E5A7D8AB}"/>
              </a:ext>
            </a:extLst>
          </p:cNvPr>
          <p:cNvSpPr txBox="1"/>
          <p:nvPr/>
        </p:nvSpPr>
        <p:spPr>
          <a:xfrm>
            <a:off x="40323440" y="6399438"/>
            <a:ext cx="10587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a:t>T3</a:t>
            </a:r>
            <a:endParaRPr lang="en-CA" sz="3600"/>
          </a:p>
        </p:txBody>
      </p:sp>
      <p:pic>
        <p:nvPicPr>
          <p:cNvPr id="52" name="Picture 51">
            <a:extLst>
              <a:ext uri="{FF2B5EF4-FFF2-40B4-BE49-F238E27FC236}">
                <a16:creationId xmlns:a16="http://schemas.microsoft.com/office/drawing/2014/main" id="{5F612B9E-CA93-6754-DFC4-50C67C738078}"/>
              </a:ext>
            </a:extLst>
          </p:cNvPr>
          <p:cNvPicPr>
            <a:picLocks noChangeAspect="1"/>
          </p:cNvPicPr>
          <p:nvPr/>
        </p:nvPicPr>
        <p:blipFill>
          <a:blip r:embed="rId23"/>
          <a:stretch>
            <a:fillRect/>
          </a:stretch>
        </p:blipFill>
        <p:spPr>
          <a:xfrm>
            <a:off x="34672483" y="14357134"/>
            <a:ext cx="8050897" cy="5118782"/>
          </a:xfrm>
          <a:prstGeom prst="rect">
            <a:avLst/>
          </a:prstGeom>
        </p:spPr>
      </p:pic>
      <p:graphicFrame>
        <p:nvGraphicFramePr>
          <p:cNvPr id="18" name="Object 17">
            <a:extLst>
              <a:ext uri="{FF2B5EF4-FFF2-40B4-BE49-F238E27FC236}">
                <a16:creationId xmlns:a16="http://schemas.microsoft.com/office/drawing/2014/main" id="{9CA9F437-5E0D-FD69-A61F-12667D7ADE17}"/>
              </a:ext>
            </a:extLst>
          </p:cNvPr>
          <p:cNvGraphicFramePr>
            <a:graphicFrameLocks noChangeAspect="1"/>
          </p:cNvGraphicFramePr>
          <p:nvPr>
            <p:extLst>
              <p:ext uri="{D42A27DB-BD31-4B8C-83A1-F6EECF244321}">
                <p14:modId xmlns:p14="http://schemas.microsoft.com/office/powerpoint/2010/main" val="142613008"/>
              </p:ext>
            </p:extLst>
          </p:nvPr>
        </p:nvGraphicFramePr>
        <p:xfrm>
          <a:off x="6816157" y="10221680"/>
          <a:ext cx="3657326" cy="1193099"/>
        </p:xfrm>
        <a:graphic>
          <a:graphicData uri="http://schemas.openxmlformats.org/presentationml/2006/ole">
            <mc:AlternateContent xmlns:mc="http://schemas.openxmlformats.org/markup-compatibility/2006">
              <mc:Choice xmlns:v="urn:schemas-microsoft-com:vml" Requires="v">
                <p:oleObj name="ChemDoodle OLE" r:id="rId24" imgW="2451240" imgH="584280" progId="CHEMDOODLEOLE.ChemDoodleEmbeddedObject.1">
                  <p:embed/>
                </p:oleObj>
              </mc:Choice>
              <mc:Fallback>
                <p:oleObj name="ChemDoodle OLE" r:id="rId24" imgW="2451240" imgH="584280" progId="CHEMDOODLEOLE.ChemDoodleEmbeddedObject.1">
                  <p:embed/>
                  <p:pic>
                    <p:nvPicPr>
                      <p:cNvPr id="18" name="Object 17">
                        <a:extLst>
                          <a:ext uri="{FF2B5EF4-FFF2-40B4-BE49-F238E27FC236}">
                            <a16:creationId xmlns:a16="http://schemas.microsoft.com/office/drawing/2014/main" id="{9CA9F437-5E0D-FD69-A61F-12667D7ADE17}"/>
                          </a:ext>
                        </a:extLst>
                      </p:cNvPr>
                      <p:cNvPicPr/>
                      <p:nvPr/>
                    </p:nvPicPr>
                    <p:blipFill>
                      <a:blip r:embed="rId25"/>
                      <a:stretch>
                        <a:fillRect/>
                      </a:stretch>
                    </p:blipFill>
                    <p:spPr>
                      <a:xfrm>
                        <a:off x="6816157" y="10221680"/>
                        <a:ext cx="3657326" cy="1193099"/>
                      </a:xfrm>
                      <a:prstGeom prst="rect">
                        <a:avLst/>
                      </a:prstGeom>
                    </p:spPr>
                  </p:pic>
                </p:oleObj>
              </mc:Fallback>
            </mc:AlternateContent>
          </a:graphicData>
        </a:graphic>
      </p:graphicFrame>
    </p:spTree>
    <p:extLst>
      <p:ext uri="{BB962C8B-B14F-4D97-AF65-F5344CB8AC3E}">
        <p14:creationId xmlns:p14="http://schemas.microsoft.com/office/powerpoint/2010/main" val="135586945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F2F2F2"/>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115A610D250D49BDEB15A715DD59DD" ma:contentTypeVersion="10" ma:contentTypeDescription="Create a new document." ma:contentTypeScope="" ma:versionID="cc116d6892e4daacfdfae48b8e1007e9">
  <xsd:schema xmlns:xsd="http://www.w3.org/2001/XMLSchema" xmlns:xs="http://www.w3.org/2001/XMLSchema" xmlns:p="http://schemas.microsoft.com/office/2006/metadata/properties" xmlns:ns3="7bab4eb6-91e5-4558-99f4-f76ae6b1ab26" xmlns:ns4="79d92849-92e8-4d25-93c7-538f1f39585f" targetNamespace="http://schemas.microsoft.com/office/2006/metadata/properties" ma:root="true" ma:fieldsID="a407a548583f7b545f39e359df5e3eda" ns3:_="" ns4:_="">
    <xsd:import namespace="7bab4eb6-91e5-4558-99f4-f76ae6b1ab26"/>
    <xsd:import namespace="79d92849-92e8-4d25-93c7-538f1f3958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ab4eb6-91e5-4558-99f4-f76ae6b1ab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d92849-92e8-4d25-93c7-538f1f3958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bab4eb6-91e5-4558-99f4-f76ae6b1ab26" xsi:nil="true"/>
  </documentManagement>
</p:properties>
</file>

<file path=customXml/itemProps1.xml><?xml version="1.0" encoding="utf-8"?>
<ds:datastoreItem xmlns:ds="http://schemas.openxmlformats.org/officeDocument/2006/customXml" ds:itemID="{CD2EA0D4-905B-4157-B2BD-878281775B13}">
  <ds:schemaRefs>
    <ds:schemaRef ds:uri="http://schemas.microsoft.com/sharepoint/v3/contenttype/forms"/>
  </ds:schemaRefs>
</ds:datastoreItem>
</file>

<file path=customXml/itemProps2.xml><?xml version="1.0" encoding="utf-8"?>
<ds:datastoreItem xmlns:ds="http://schemas.openxmlformats.org/officeDocument/2006/customXml" ds:itemID="{90847D47-5345-4EE2-A6E2-0B897AA40D88}">
  <ds:schemaRefs>
    <ds:schemaRef ds:uri="79d92849-92e8-4d25-93c7-538f1f39585f"/>
    <ds:schemaRef ds:uri="7bab4eb6-91e5-4558-99f4-f76ae6b1ab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DD83F5-29DF-46C4-9DE5-F07A088BC3F8}">
  <ds:schemaRefs>
    <ds:schemaRef ds:uri="79d92849-92e8-4d25-93c7-538f1f39585f"/>
    <ds:schemaRef ds:uri="7bab4eb6-91e5-4558-99f4-f76ae6b1ab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Analytical Poster for Sharon (rough)</Template>
  <TotalTime>21</TotalTime>
  <Words>1135</Words>
  <Application>Microsoft Office PowerPoint</Application>
  <PresentationFormat>Custom</PresentationFormat>
  <Paragraphs>132</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Calibri Light</vt:lpstr>
      <vt:lpstr>Courier New</vt:lpstr>
      <vt:lpstr>Times New Roman</vt:lpstr>
      <vt:lpstr>Office Theme</vt:lpstr>
      <vt:lpstr>ChemDoodle OLE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Swanton</dc:creator>
  <cp:lastModifiedBy>Mason Swanton</cp:lastModifiedBy>
  <cp:revision>1</cp:revision>
  <dcterms:created xsi:type="dcterms:W3CDTF">2024-03-14T17:52:56Z</dcterms:created>
  <dcterms:modified xsi:type="dcterms:W3CDTF">2024-04-30T18:54:09Z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0x01010006115A610D250D49BDEB15A715DD59DD</vt:lpwstr>
  </property>
</Properties>
</file>